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66" r:id="rId3"/>
    <p:sldId id="267" r:id="rId4"/>
    <p:sldId id="282" r:id="rId5"/>
    <p:sldId id="281" r:id="rId6"/>
    <p:sldId id="283" r:id="rId7"/>
    <p:sldId id="276" r:id="rId8"/>
    <p:sldId id="278" r:id="rId9"/>
    <p:sldId id="279" r:id="rId10"/>
    <p:sldId id="280" r:id="rId11"/>
    <p:sldId id="261" r:id="rId12"/>
    <p:sldId id="264" r:id="rId13"/>
    <p:sldId id="284" r:id="rId14"/>
    <p:sldId id="262" r:id="rId15"/>
    <p:sldId id="273" r:id="rId16"/>
    <p:sldId id="263" r:id="rId17"/>
    <p:sldId id="268" r:id="rId18"/>
    <p:sldId id="269" r:id="rId19"/>
    <p:sldId id="270" r:id="rId20"/>
    <p:sldId id="271" r:id="rId21"/>
    <p:sldId id="265" r:id="rId22"/>
    <p:sldId id="275"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19" d="100"/>
          <a:sy n="119" d="100"/>
        </p:scale>
        <p:origin x="23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B0523A-FA55-4023-AE3D-D814CC97E70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69F30C0C-DA1F-4B6D-A9F1-609F8B42ED65}">
      <dgm:prSet/>
      <dgm:spPr/>
      <dgm:t>
        <a:bodyPr/>
        <a:lstStyle/>
        <a:p>
          <a:r>
            <a:rPr lang="en-US" dirty="0">
              <a:latin typeface="Times New Roman" panose="02020603050405020304" pitchFamily="18" charset="0"/>
              <a:cs typeface="Times New Roman" panose="02020603050405020304" pitchFamily="18" charset="0"/>
            </a:rPr>
            <a:t>Logistic Regression</a:t>
          </a:r>
        </a:p>
      </dgm:t>
    </dgm:pt>
    <dgm:pt modelId="{2C785D97-73A3-4FBD-9321-56E3E3F17E82}" type="parTrans" cxnId="{E7E9A280-4865-46B6-929C-A00047B5B9BD}">
      <dgm:prSet/>
      <dgm:spPr/>
      <dgm:t>
        <a:bodyPr/>
        <a:lstStyle/>
        <a:p>
          <a:endParaRPr lang="en-US"/>
        </a:p>
      </dgm:t>
    </dgm:pt>
    <dgm:pt modelId="{AEEAF995-8AF5-46F8-8CB7-DB70414EAC80}" type="sibTrans" cxnId="{E7E9A280-4865-46B6-929C-A00047B5B9BD}">
      <dgm:prSet/>
      <dgm:spPr/>
      <dgm:t>
        <a:bodyPr/>
        <a:lstStyle/>
        <a:p>
          <a:endParaRPr lang="en-US"/>
        </a:p>
      </dgm:t>
    </dgm:pt>
    <dgm:pt modelId="{CA74D956-8EA6-44EF-8912-C8E47D038808}">
      <dgm:prSet/>
      <dgm:spPr/>
      <dgm:t>
        <a:bodyPr/>
        <a:lstStyle/>
        <a:p>
          <a:r>
            <a:rPr lang="en-US" dirty="0">
              <a:latin typeface="Times New Roman" panose="02020603050405020304" pitchFamily="18" charset="0"/>
              <a:cs typeface="Times New Roman" panose="02020603050405020304" pitchFamily="18" charset="0"/>
            </a:rPr>
            <a:t>Random Forest Classifier</a:t>
          </a:r>
        </a:p>
      </dgm:t>
    </dgm:pt>
    <dgm:pt modelId="{4A22E6BB-0220-4AAF-9E83-5CF92955CCC1}" type="parTrans" cxnId="{5008E901-743D-4C29-9C9F-A007EAE8AAF8}">
      <dgm:prSet/>
      <dgm:spPr/>
      <dgm:t>
        <a:bodyPr/>
        <a:lstStyle/>
        <a:p>
          <a:endParaRPr lang="en-US"/>
        </a:p>
      </dgm:t>
    </dgm:pt>
    <dgm:pt modelId="{DD57A79E-3455-4D65-A48F-09550AC4A40A}" type="sibTrans" cxnId="{5008E901-743D-4C29-9C9F-A007EAE8AAF8}">
      <dgm:prSet/>
      <dgm:spPr/>
      <dgm:t>
        <a:bodyPr/>
        <a:lstStyle/>
        <a:p>
          <a:endParaRPr lang="en-US"/>
        </a:p>
      </dgm:t>
    </dgm:pt>
    <dgm:pt modelId="{7B1EF67A-9EF4-42DB-B23C-62E7C2DDA642}">
      <dgm:prSet/>
      <dgm:spPr/>
      <dgm:t>
        <a:bodyPr/>
        <a:lstStyle/>
        <a:p>
          <a:r>
            <a:rPr lang="en-US" dirty="0">
              <a:latin typeface="Times New Roman" panose="02020603050405020304" pitchFamily="18" charset="0"/>
              <a:cs typeface="Times New Roman" panose="02020603050405020304" pitchFamily="18" charset="0"/>
            </a:rPr>
            <a:t>Decision Tree Classifier</a:t>
          </a:r>
        </a:p>
      </dgm:t>
    </dgm:pt>
    <dgm:pt modelId="{4135B6D3-BC07-4DA7-A49D-74EAD8202EAF}" type="parTrans" cxnId="{FE9C9D4B-BEFA-4A35-909D-41D1D37D2E51}">
      <dgm:prSet/>
      <dgm:spPr/>
      <dgm:t>
        <a:bodyPr/>
        <a:lstStyle/>
        <a:p>
          <a:endParaRPr lang="en-US"/>
        </a:p>
      </dgm:t>
    </dgm:pt>
    <dgm:pt modelId="{36F3E58B-1DCF-4198-B2A5-9A5A606E7B43}" type="sibTrans" cxnId="{FE9C9D4B-BEFA-4A35-909D-41D1D37D2E51}">
      <dgm:prSet/>
      <dgm:spPr/>
      <dgm:t>
        <a:bodyPr/>
        <a:lstStyle/>
        <a:p>
          <a:endParaRPr lang="en-US"/>
        </a:p>
      </dgm:t>
    </dgm:pt>
    <dgm:pt modelId="{8E499165-4E4D-4C30-BBE9-5C4514C98478}">
      <dgm:prSet/>
      <dgm:spPr/>
      <dgm:t>
        <a:bodyPr/>
        <a:lstStyle/>
        <a:p>
          <a:r>
            <a:rPr lang="en-US" dirty="0">
              <a:latin typeface="Times New Roman" panose="02020603050405020304" pitchFamily="18" charset="0"/>
              <a:cs typeface="Times New Roman" panose="02020603050405020304" pitchFamily="18" charset="0"/>
            </a:rPr>
            <a:t>Gaussian Naive Bayes</a:t>
          </a:r>
        </a:p>
      </dgm:t>
    </dgm:pt>
    <dgm:pt modelId="{838D535D-22C5-41F2-B3B8-064D81A7F322}" type="parTrans" cxnId="{7C600306-A914-47C6-9065-DCB164B4BA84}">
      <dgm:prSet/>
      <dgm:spPr/>
      <dgm:t>
        <a:bodyPr/>
        <a:lstStyle/>
        <a:p>
          <a:endParaRPr lang="en-US"/>
        </a:p>
      </dgm:t>
    </dgm:pt>
    <dgm:pt modelId="{5E996F35-AD4D-48FE-82A5-F16FFF7450DD}" type="sibTrans" cxnId="{7C600306-A914-47C6-9065-DCB164B4BA84}">
      <dgm:prSet/>
      <dgm:spPr/>
      <dgm:t>
        <a:bodyPr/>
        <a:lstStyle/>
        <a:p>
          <a:endParaRPr lang="en-US"/>
        </a:p>
      </dgm:t>
    </dgm:pt>
    <dgm:pt modelId="{88620A33-B246-4026-B8E1-67DFC4872CAC}" type="pres">
      <dgm:prSet presAssocID="{6EB0523A-FA55-4023-AE3D-D814CC97E700}" presName="linear" presStyleCnt="0">
        <dgm:presLayoutVars>
          <dgm:dir/>
          <dgm:animLvl val="lvl"/>
          <dgm:resizeHandles val="exact"/>
        </dgm:presLayoutVars>
      </dgm:prSet>
      <dgm:spPr/>
    </dgm:pt>
    <dgm:pt modelId="{161F28AF-FAED-4A9C-B388-42A9750DE7BB}" type="pres">
      <dgm:prSet presAssocID="{69F30C0C-DA1F-4B6D-A9F1-609F8B42ED65}" presName="parentLin" presStyleCnt="0"/>
      <dgm:spPr/>
    </dgm:pt>
    <dgm:pt modelId="{FB844F6E-B148-41F7-BF7D-0AE1FCB181F1}" type="pres">
      <dgm:prSet presAssocID="{69F30C0C-DA1F-4B6D-A9F1-609F8B42ED65}" presName="parentLeftMargin" presStyleLbl="node1" presStyleIdx="0" presStyleCnt="4"/>
      <dgm:spPr/>
    </dgm:pt>
    <dgm:pt modelId="{EAD6B4B1-F088-4DCD-9964-6C2D61BA05DF}" type="pres">
      <dgm:prSet presAssocID="{69F30C0C-DA1F-4B6D-A9F1-609F8B42ED65}" presName="parentText" presStyleLbl="node1" presStyleIdx="0" presStyleCnt="4">
        <dgm:presLayoutVars>
          <dgm:chMax val="0"/>
          <dgm:bulletEnabled val="1"/>
        </dgm:presLayoutVars>
      </dgm:prSet>
      <dgm:spPr/>
    </dgm:pt>
    <dgm:pt modelId="{DC4C4CF7-7C53-460A-9F4D-185F006D9CAC}" type="pres">
      <dgm:prSet presAssocID="{69F30C0C-DA1F-4B6D-A9F1-609F8B42ED65}" presName="negativeSpace" presStyleCnt="0"/>
      <dgm:spPr/>
    </dgm:pt>
    <dgm:pt modelId="{D4FCD313-A74F-4C9B-B959-2609C6F9E8C4}" type="pres">
      <dgm:prSet presAssocID="{69F30C0C-DA1F-4B6D-A9F1-609F8B42ED65}" presName="childText" presStyleLbl="conFgAcc1" presStyleIdx="0" presStyleCnt="4">
        <dgm:presLayoutVars>
          <dgm:bulletEnabled val="1"/>
        </dgm:presLayoutVars>
      </dgm:prSet>
      <dgm:spPr/>
    </dgm:pt>
    <dgm:pt modelId="{CFA94C22-D2DA-41B7-B8B4-0B3741824AB6}" type="pres">
      <dgm:prSet presAssocID="{AEEAF995-8AF5-46F8-8CB7-DB70414EAC80}" presName="spaceBetweenRectangles" presStyleCnt="0"/>
      <dgm:spPr/>
    </dgm:pt>
    <dgm:pt modelId="{D8C579FD-08D0-444F-822B-8D21FD971A35}" type="pres">
      <dgm:prSet presAssocID="{7B1EF67A-9EF4-42DB-B23C-62E7C2DDA642}" presName="parentLin" presStyleCnt="0"/>
      <dgm:spPr/>
    </dgm:pt>
    <dgm:pt modelId="{C031CC36-DBBF-4098-A9C7-6A2D6E934173}" type="pres">
      <dgm:prSet presAssocID="{7B1EF67A-9EF4-42DB-B23C-62E7C2DDA642}" presName="parentLeftMargin" presStyleLbl="node1" presStyleIdx="0" presStyleCnt="4"/>
      <dgm:spPr/>
    </dgm:pt>
    <dgm:pt modelId="{E6C0417D-72FD-4D0C-AFE3-82CF44B99211}" type="pres">
      <dgm:prSet presAssocID="{7B1EF67A-9EF4-42DB-B23C-62E7C2DDA642}" presName="parentText" presStyleLbl="node1" presStyleIdx="1" presStyleCnt="4">
        <dgm:presLayoutVars>
          <dgm:chMax val="0"/>
          <dgm:bulletEnabled val="1"/>
        </dgm:presLayoutVars>
      </dgm:prSet>
      <dgm:spPr/>
    </dgm:pt>
    <dgm:pt modelId="{6075CC07-6A9C-4A0A-B04A-0172D1C86402}" type="pres">
      <dgm:prSet presAssocID="{7B1EF67A-9EF4-42DB-B23C-62E7C2DDA642}" presName="negativeSpace" presStyleCnt="0"/>
      <dgm:spPr/>
    </dgm:pt>
    <dgm:pt modelId="{DEAAB62C-BE66-473F-B62F-12E1B8013B32}" type="pres">
      <dgm:prSet presAssocID="{7B1EF67A-9EF4-42DB-B23C-62E7C2DDA642}" presName="childText" presStyleLbl="conFgAcc1" presStyleIdx="1" presStyleCnt="4">
        <dgm:presLayoutVars>
          <dgm:bulletEnabled val="1"/>
        </dgm:presLayoutVars>
      </dgm:prSet>
      <dgm:spPr/>
    </dgm:pt>
    <dgm:pt modelId="{B3F50C75-B028-4A11-A1EC-4D691B3DF269}" type="pres">
      <dgm:prSet presAssocID="{36F3E58B-1DCF-4198-B2A5-9A5A606E7B43}" presName="spaceBetweenRectangles" presStyleCnt="0"/>
      <dgm:spPr/>
    </dgm:pt>
    <dgm:pt modelId="{0D7E4CDB-F0D3-4D91-A1DB-90740EA55127}" type="pres">
      <dgm:prSet presAssocID="{CA74D956-8EA6-44EF-8912-C8E47D038808}" presName="parentLin" presStyleCnt="0"/>
      <dgm:spPr/>
    </dgm:pt>
    <dgm:pt modelId="{F05F18F4-53D0-48E5-8BFD-AEF2BEF8F343}" type="pres">
      <dgm:prSet presAssocID="{CA74D956-8EA6-44EF-8912-C8E47D038808}" presName="parentLeftMargin" presStyleLbl="node1" presStyleIdx="1" presStyleCnt="4"/>
      <dgm:spPr/>
    </dgm:pt>
    <dgm:pt modelId="{189C94E9-C0AC-4B00-8EE2-4C028FA0EF1F}" type="pres">
      <dgm:prSet presAssocID="{CA74D956-8EA6-44EF-8912-C8E47D038808}" presName="parentText" presStyleLbl="node1" presStyleIdx="2" presStyleCnt="4">
        <dgm:presLayoutVars>
          <dgm:chMax val="0"/>
          <dgm:bulletEnabled val="1"/>
        </dgm:presLayoutVars>
      </dgm:prSet>
      <dgm:spPr/>
    </dgm:pt>
    <dgm:pt modelId="{A85CF90F-3031-4DB3-B7B8-D9AD4C870BFC}" type="pres">
      <dgm:prSet presAssocID="{CA74D956-8EA6-44EF-8912-C8E47D038808}" presName="negativeSpace" presStyleCnt="0"/>
      <dgm:spPr/>
    </dgm:pt>
    <dgm:pt modelId="{8A2418FD-1356-40B0-B4A8-15C506D0A48B}" type="pres">
      <dgm:prSet presAssocID="{CA74D956-8EA6-44EF-8912-C8E47D038808}" presName="childText" presStyleLbl="conFgAcc1" presStyleIdx="2" presStyleCnt="4">
        <dgm:presLayoutVars>
          <dgm:bulletEnabled val="1"/>
        </dgm:presLayoutVars>
      </dgm:prSet>
      <dgm:spPr/>
    </dgm:pt>
    <dgm:pt modelId="{5551CC9C-AD04-4F9F-829A-69AA98B29112}" type="pres">
      <dgm:prSet presAssocID="{DD57A79E-3455-4D65-A48F-09550AC4A40A}" presName="spaceBetweenRectangles" presStyleCnt="0"/>
      <dgm:spPr/>
    </dgm:pt>
    <dgm:pt modelId="{0A0FB61E-CEC3-476B-B36B-FDCF19C94FB5}" type="pres">
      <dgm:prSet presAssocID="{8E499165-4E4D-4C30-BBE9-5C4514C98478}" presName="parentLin" presStyleCnt="0"/>
      <dgm:spPr/>
    </dgm:pt>
    <dgm:pt modelId="{98DD267D-0560-4E7C-A791-6FFEAA9133DC}" type="pres">
      <dgm:prSet presAssocID="{8E499165-4E4D-4C30-BBE9-5C4514C98478}" presName="parentLeftMargin" presStyleLbl="node1" presStyleIdx="2" presStyleCnt="4"/>
      <dgm:spPr/>
    </dgm:pt>
    <dgm:pt modelId="{7C8977D6-FAE9-4747-8F7E-5A7EFE57190F}" type="pres">
      <dgm:prSet presAssocID="{8E499165-4E4D-4C30-BBE9-5C4514C98478}" presName="parentText" presStyleLbl="node1" presStyleIdx="3" presStyleCnt="4">
        <dgm:presLayoutVars>
          <dgm:chMax val="0"/>
          <dgm:bulletEnabled val="1"/>
        </dgm:presLayoutVars>
      </dgm:prSet>
      <dgm:spPr/>
    </dgm:pt>
    <dgm:pt modelId="{7CC038F3-59FC-40F8-84B7-C623550D24D9}" type="pres">
      <dgm:prSet presAssocID="{8E499165-4E4D-4C30-BBE9-5C4514C98478}" presName="negativeSpace" presStyleCnt="0"/>
      <dgm:spPr/>
    </dgm:pt>
    <dgm:pt modelId="{A133120A-67B9-4EBC-A502-DA02414B3894}" type="pres">
      <dgm:prSet presAssocID="{8E499165-4E4D-4C30-BBE9-5C4514C98478}" presName="childText" presStyleLbl="conFgAcc1" presStyleIdx="3" presStyleCnt="4">
        <dgm:presLayoutVars>
          <dgm:bulletEnabled val="1"/>
        </dgm:presLayoutVars>
      </dgm:prSet>
      <dgm:spPr/>
    </dgm:pt>
  </dgm:ptLst>
  <dgm:cxnLst>
    <dgm:cxn modelId="{5008E901-743D-4C29-9C9F-A007EAE8AAF8}" srcId="{6EB0523A-FA55-4023-AE3D-D814CC97E700}" destId="{CA74D956-8EA6-44EF-8912-C8E47D038808}" srcOrd="2" destOrd="0" parTransId="{4A22E6BB-0220-4AAF-9E83-5CF92955CCC1}" sibTransId="{DD57A79E-3455-4D65-A48F-09550AC4A40A}"/>
    <dgm:cxn modelId="{7C600306-A914-47C6-9065-DCB164B4BA84}" srcId="{6EB0523A-FA55-4023-AE3D-D814CC97E700}" destId="{8E499165-4E4D-4C30-BBE9-5C4514C98478}" srcOrd="3" destOrd="0" parTransId="{838D535D-22C5-41F2-B3B8-064D81A7F322}" sibTransId="{5E996F35-AD4D-48FE-82A5-F16FFF7450DD}"/>
    <dgm:cxn modelId="{B5E9D416-71EE-4C39-AA56-0380FBBC8697}" type="presOf" srcId="{69F30C0C-DA1F-4B6D-A9F1-609F8B42ED65}" destId="{FB844F6E-B148-41F7-BF7D-0AE1FCB181F1}" srcOrd="0" destOrd="0" presId="urn:microsoft.com/office/officeart/2005/8/layout/list1"/>
    <dgm:cxn modelId="{DB9CC819-989C-4B09-AE44-3A0414E49549}" type="presOf" srcId="{8E499165-4E4D-4C30-BBE9-5C4514C98478}" destId="{98DD267D-0560-4E7C-A791-6FFEAA9133DC}" srcOrd="0" destOrd="0" presId="urn:microsoft.com/office/officeart/2005/8/layout/list1"/>
    <dgm:cxn modelId="{75127F23-ECD0-409A-9CEC-9B4542F465AD}" type="presOf" srcId="{69F30C0C-DA1F-4B6D-A9F1-609F8B42ED65}" destId="{EAD6B4B1-F088-4DCD-9964-6C2D61BA05DF}" srcOrd="1" destOrd="0" presId="urn:microsoft.com/office/officeart/2005/8/layout/list1"/>
    <dgm:cxn modelId="{FE9C9D4B-BEFA-4A35-909D-41D1D37D2E51}" srcId="{6EB0523A-FA55-4023-AE3D-D814CC97E700}" destId="{7B1EF67A-9EF4-42DB-B23C-62E7C2DDA642}" srcOrd="1" destOrd="0" parTransId="{4135B6D3-BC07-4DA7-A49D-74EAD8202EAF}" sibTransId="{36F3E58B-1DCF-4198-B2A5-9A5A606E7B43}"/>
    <dgm:cxn modelId="{E7E9A280-4865-46B6-929C-A00047B5B9BD}" srcId="{6EB0523A-FA55-4023-AE3D-D814CC97E700}" destId="{69F30C0C-DA1F-4B6D-A9F1-609F8B42ED65}" srcOrd="0" destOrd="0" parTransId="{2C785D97-73A3-4FBD-9321-56E3E3F17E82}" sibTransId="{AEEAF995-8AF5-46F8-8CB7-DB70414EAC80}"/>
    <dgm:cxn modelId="{8206AEB8-C2E1-47AD-BA4D-C4C823EACE65}" type="presOf" srcId="{CA74D956-8EA6-44EF-8912-C8E47D038808}" destId="{F05F18F4-53D0-48E5-8BFD-AEF2BEF8F343}" srcOrd="0" destOrd="0" presId="urn:microsoft.com/office/officeart/2005/8/layout/list1"/>
    <dgm:cxn modelId="{0D7EBAC4-B745-4882-B4AD-8504291FE5BF}" type="presOf" srcId="{7B1EF67A-9EF4-42DB-B23C-62E7C2DDA642}" destId="{E6C0417D-72FD-4D0C-AFE3-82CF44B99211}" srcOrd="1" destOrd="0" presId="urn:microsoft.com/office/officeart/2005/8/layout/list1"/>
    <dgm:cxn modelId="{610E7CCA-3837-49E7-950E-A26DD0F61EB6}" type="presOf" srcId="{7B1EF67A-9EF4-42DB-B23C-62E7C2DDA642}" destId="{C031CC36-DBBF-4098-A9C7-6A2D6E934173}" srcOrd="0" destOrd="0" presId="urn:microsoft.com/office/officeart/2005/8/layout/list1"/>
    <dgm:cxn modelId="{E8354EDE-7901-467C-A6D8-2A773A64E7E8}" type="presOf" srcId="{CA74D956-8EA6-44EF-8912-C8E47D038808}" destId="{189C94E9-C0AC-4B00-8EE2-4C028FA0EF1F}" srcOrd="1" destOrd="0" presId="urn:microsoft.com/office/officeart/2005/8/layout/list1"/>
    <dgm:cxn modelId="{F89285F3-24D6-4BD2-8CE5-958E7FD9BE5B}" type="presOf" srcId="{6EB0523A-FA55-4023-AE3D-D814CC97E700}" destId="{88620A33-B246-4026-B8E1-67DFC4872CAC}" srcOrd="0" destOrd="0" presId="urn:microsoft.com/office/officeart/2005/8/layout/list1"/>
    <dgm:cxn modelId="{63C4D1F6-21B7-444D-ACB2-CABAF6B59156}" type="presOf" srcId="{8E499165-4E4D-4C30-BBE9-5C4514C98478}" destId="{7C8977D6-FAE9-4747-8F7E-5A7EFE57190F}" srcOrd="1" destOrd="0" presId="urn:microsoft.com/office/officeart/2005/8/layout/list1"/>
    <dgm:cxn modelId="{D05D50D8-63DC-4F98-A096-4DA4BB4C5D55}" type="presParOf" srcId="{88620A33-B246-4026-B8E1-67DFC4872CAC}" destId="{161F28AF-FAED-4A9C-B388-42A9750DE7BB}" srcOrd="0" destOrd="0" presId="urn:microsoft.com/office/officeart/2005/8/layout/list1"/>
    <dgm:cxn modelId="{CB61743F-8C07-4A9D-83E6-B915BF07ED5F}" type="presParOf" srcId="{161F28AF-FAED-4A9C-B388-42A9750DE7BB}" destId="{FB844F6E-B148-41F7-BF7D-0AE1FCB181F1}" srcOrd="0" destOrd="0" presId="urn:microsoft.com/office/officeart/2005/8/layout/list1"/>
    <dgm:cxn modelId="{01FB248E-4BCD-460D-8F3D-2BF0F5C641E2}" type="presParOf" srcId="{161F28AF-FAED-4A9C-B388-42A9750DE7BB}" destId="{EAD6B4B1-F088-4DCD-9964-6C2D61BA05DF}" srcOrd="1" destOrd="0" presId="urn:microsoft.com/office/officeart/2005/8/layout/list1"/>
    <dgm:cxn modelId="{9A732DB8-8AEF-4C46-8186-6A390258EEB8}" type="presParOf" srcId="{88620A33-B246-4026-B8E1-67DFC4872CAC}" destId="{DC4C4CF7-7C53-460A-9F4D-185F006D9CAC}" srcOrd="1" destOrd="0" presId="urn:microsoft.com/office/officeart/2005/8/layout/list1"/>
    <dgm:cxn modelId="{3E17CD5D-E020-4F37-9B07-DFFF3A73D940}" type="presParOf" srcId="{88620A33-B246-4026-B8E1-67DFC4872CAC}" destId="{D4FCD313-A74F-4C9B-B959-2609C6F9E8C4}" srcOrd="2" destOrd="0" presId="urn:microsoft.com/office/officeart/2005/8/layout/list1"/>
    <dgm:cxn modelId="{07A84FBE-65E9-49AA-ADFE-D19D762E05EA}" type="presParOf" srcId="{88620A33-B246-4026-B8E1-67DFC4872CAC}" destId="{CFA94C22-D2DA-41B7-B8B4-0B3741824AB6}" srcOrd="3" destOrd="0" presId="urn:microsoft.com/office/officeart/2005/8/layout/list1"/>
    <dgm:cxn modelId="{D8D2A368-78EA-41E8-B8E3-FBEC71355EC6}" type="presParOf" srcId="{88620A33-B246-4026-B8E1-67DFC4872CAC}" destId="{D8C579FD-08D0-444F-822B-8D21FD971A35}" srcOrd="4" destOrd="0" presId="urn:microsoft.com/office/officeart/2005/8/layout/list1"/>
    <dgm:cxn modelId="{E6E03A38-B5BE-4812-8754-D87C0C6E977A}" type="presParOf" srcId="{D8C579FD-08D0-444F-822B-8D21FD971A35}" destId="{C031CC36-DBBF-4098-A9C7-6A2D6E934173}" srcOrd="0" destOrd="0" presId="urn:microsoft.com/office/officeart/2005/8/layout/list1"/>
    <dgm:cxn modelId="{C22C5B72-DEB0-4786-9B22-EC6C13809DF7}" type="presParOf" srcId="{D8C579FD-08D0-444F-822B-8D21FD971A35}" destId="{E6C0417D-72FD-4D0C-AFE3-82CF44B99211}" srcOrd="1" destOrd="0" presId="urn:microsoft.com/office/officeart/2005/8/layout/list1"/>
    <dgm:cxn modelId="{35D5E0B9-ACE4-42F8-9C11-4564D4C06EFB}" type="presParOf" srcId="{88620A33-B246-4026-B8E1-67DFC4872CAC}" destId="{6075CC07-6A9C-4A0A-B04A-0172D1C86402}" srcOrd="5" destOrd="0" presId="urn:microsoft.com/office/officeart/2005/8/layout/list1"/>
    <dgm:cxn modelId="{93B75B31-F9B6-4E44-840E-A79FE3292E94}" type="presParOf" srcId="{88620A33-B246-4026-B8E1-67DFC4872CAC}" destId="{DEAAB62C-BE66-473F-B62F-12E1B8013B32}" srcOrd="6" destOrd="0" presId="urn:microsoft.com/office/officeart/2005/8/layout/list1"/>
    <dgm:cxn modelId="{460775B5-1333-4328-B65B-7FE5F6152723}" type="presParOf" srcId="{88620A33-B246-4026-B8E1-67DFC4872CAC}" destId="{B3F50C75-B028-4A11-A1EC-4D691B3DF269}" srcOrd="7" destOrd="0" presId="urn:microsoft.com/office/officeart/2005/8/layout/list1"/>
    <dgm:cxn modelId="{BED21BC8-02DE-428A-AAF9-1CE0590CF28E}" type="presParOf" srcId="{88620A33-B246-4026-B8E1-67DFC4872CAC}" destId="{0D7E4CDB-F0D3-4D91-A1DB-90740EA55127}" srcOrd="8" destOrd="0" presId="urn:microsoft.com/office/officeart/2005/8/layout/list1"/>
    <dgm:cxn modelId="{34B2A70B-8A2B-4759-A4BF-50D7AE08F0BF}" type="presParOf" srcId="{0D7E4CDB-F0D3-4D91-A1DB-90740EA55127}" destId="{F05F18F4-53D0-48E5-8BFD-AEF2BEF8F343}" srcOrd="0" destOrd="0" presId="urn:microsoft.com/office/officeart/2005/8/layout/list1"/>
    <dgm:cxn modelId="{EEF64A8B-0803-467E-8530-7B14179B6A11}" type="presParOf" srcId="{0D7E4CDB-F0D3-4D91-A1DB-90740EA55127}" destId="{189C94E9-C0AC-4B00-8EE2-4C028FA0EF1F}" srcOrd="1" destOrd="0" presId="urn:microsoft.com/office/officeart/2005/8/layout/list1"/>
    <dgm:cxn modelId="{ED576013-B40D-4556-8F75-25EF64AF607A}" type="presParOf" srcId="{88620A33-B246-4026-B8E1-67DFC4872CAC}" destId="{A85CF90F-3031-4DB3-B7B8-D9AD4C870BFC}" srcOrd="9" destOrd="0" presId="urn:microsoft.com/office/officeart/2005/8/layout/list1"/>
    <dgm:cxn modelId="{BC2069A8-EB89-4F7A-9287-8EFD6E9F67F0}" type="presParOf" srcId="{88620A33-B246-4026-B8E1-67DFC4872CAC}" destId="{8A2418FD-1356-40B0-B4A8-15C506D0A48B}" srcOrd="10" destOrd="0" presId="urn:microsoft.com/office/officeart/2005/8/layout/list1"/>
    <dgm:cxn modelId="{73EBCE56-6D7F-4D21-9E0D-5B45C23F899D}" type="presParOf" srcId="{88620A33-B246-4026-B8E1-67DFC4872CAC}" destId="{5551CC9C-AD04-4F9F-829A-69AA98B29112}" srcOrd="11" destOrd="0" presId="urn:microsoft.com/office/officeart/2005/8/layout/list1"/>
    <dgm:cxn modelId="{8AEFF776-ABD8-4236-85BE-9C9967551057}" type="presParOf" srcId="{88620A33-B246-4026-B8E1-67DFC4872CAC}" destId="{0A0FB61E-CEC3-476B-B36B-FDCF19C94FB5}" srcOrd="12" destOrd="0" presId="urn:microsoft.com/office/officeart/2005/8/layout/list1"/>
    <dgm:cxn modelId="{C8AE26D0-59BE-4E19-8104-7C659C32D8C8}" type="presParOf" srcId="{0A0FB61E-CEC3-476B-B36B-FDCF19C94FB5}" destId="{98DD267D-0560-4E7C-A791-6FFEAA9133DC}" srcOrd="0" destOrd="0" presId="urn:microsoft.com/office/officeart/2005/8/layout/list1"/>
    <dgm:cxn modelId="{BE0F4C3E-2048-4CA4-9525-AC954734FF6E}" type="presParOf" srcId="{0A0FB61E-CEC3-476B-B36B-FDCF19C94FB5}" destId="{7C8977D6-FAE9-4747-8F7E-5A7EFE57190F}" srcOrd="1" destOrd="0" presId="urn:microsoft.com/office/officeart/2005/8/layout/list1"/>
    <dgm:cxn modelId="{BC921235-7A72-4E8C-9B29-3146277F0D88}" type="presParOf" srcId="{88620A33-B246-4026-B8E1-67DFC4872CAC}" destId="{7CC038F3-59FC-40F8-84B7-C623550D24D9}" srcOrd="13" destOrd="0" presId="urn:microsoft.com/office/officeart/2005/8/layout/list1"/>
    <dgm:cxn modelId="{4C6F7A4B-E48C-4089-88D6-D16D83C2BDEA}" type="presParOf" srcId="{88620A33-B246-4026-B8E1-67DFC4872CAC}" destId="{A133120A-67B9-4EBC-A502-DA02414B3894}"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CD313-A74F-4C9B-B959-2609C6F9E8C4}">
      <dsp:nvSpPr>
        <dsp:cNvPr id="0" name=""/>
        <dsp:cNvSpPr/>
      </dsp:nvSpPr>
      <dsp:spPr>
        <a:xfrm>
          <a:off x="0" y="343237"/>
          <a:ext cx="9404352" cy="579599"/>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D6B4B1-F088-4DCD-9964-6C2D61BA05DF}">
      <dsp:nvSpPr>
        <dsp:cNvPr id="0" name=""/>
        <dsp:cNvSpPr/>
      </dsp:nvSpPr>
      <dsp:spPr>
        <a:xfrm>
          <a:off x="470217" y="3757"/>
          <a:ext cx="6583046" cy="6789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823" tIns="0" rIns="248823" bIns="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Logistic Regression</a:t>
          </a:r>
        </a:p>
      </dsp:txBody>
      <dsp:txXfrm>
        <a:off x="503361" y="36901"/>
        <a:ext cx="6516758" cy="612672"/>
      </dsp:txXfrm>
    </dsp:sp>
    <dsp:sp modelId="{DEAAB62C-BE66-473F-B62F-12E1B8013B32}">
      <dsp:nvSpPr>
        <dsp:cNvPr id="0" name=""/>
        <dsp:cNvSpPr/>
      </dsp:nvSpPr>
      <dsp:spPr>
        <a:xfrm>
          <a:off x="0" y="1386517"/>
          <a:ext cx="9404352" cy="579599"/>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C0417D-72FD-4D0C-AFE3-82CF44B99211}">
      <dsp:nvSpPr>
        <dsp:cNvPr id="0" name=""/>
        <dsp:cNvSpPr/>
      </dsp:nvSpPr>
      <dsp:spPr>
        <a:xfrm>
          <a:off x="470217" y="1047037"/>
          <a:ext cx="6583046" cy="6789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823" tIns="0" rIns="248823" bIns="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Decision Tree Classifier</a:t>
          </a:r>
        </a:p>
      </dsp:txBody>
      <dsp:txXfrm>
        <a:off x="503361" y="1080181"/>
        <a:ext cx="6516758" cy="612672"/>
      </dsp:txXfrm>
    </dsp:sp>
    <dsp:sp modelId="{8A2418FD-1356-40B0-B4A8-15C506D0A48B}">
      <dsp:nvSpPr>
        <dsp:cNvPr id="0" name=""/>
        <dsp:cNvSpPr/>
      </dsp:nvSpPr>
      <dsp:spPr>
        <a:xfrm>
          <a:off x="0" y="2429797"/>
          <a:ext cx="9404352" cy="579599"/>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9C94E9-C0AC-4B00-8EE2-4C028FA0EF1F}">
      <dsp:nvSpPr>
        <dsp:cNvPr id="0" name=""/>
        <dsp:cNvSpPr/>
      </dsp:nvSpPr>
      <dsp:spPr>
        <a:xfrm>
          <a:off x="470217" y="2090317"/>
          <a:ext cx="6583046" cy="6789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823" tIns="0" rIns="248823" bIns="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Random Forest Classifier</a:t>
          </a:r>
        </a:p>
      </dsp:txBody>
      <dsp:txXfrm>
        <a:off x="503361" y="2123461"/>
        <a:ext cx="6516758" cy="612672"/>
      </dsp:txXfrm>
    </dsp:sp>
    <dsp:sp modelId="{A133120A-67B9-4EBC-A502-DA02414B3894}">
      <dsp:nvSpPr>
        <dsp:cNvPr id="0" name=""/>
        <dsp:cNvSpPr/>
      </dsp:nvSpPr>
      <dsp:spPr>
        <a:xfrm>
          <a:off x="0" y="3473077"/>
          <a:ext cx="9404352" cy="579599"/>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8977D6-FAE9-4747-8F7E-5A7EFE57190F}">
      <dsp:nvSpPr>
        <dsp:cNvPr id="0" name=""/>
        <dsp:cNvSpPr/>
      </dsp:nvSpPr>
      <dsp:spPr>
        <a:xfrm>
          <a:off x="470217" y="3133596"/>
          <a:ext cx="6583046" cy="6789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823" tIns="0" rIns="248823" bIns="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Gaussian Naive Bayes</a:t>
          </a:r>
        </a:p>
      </dsp:txBody>
      <dsp:txXfrm>
        <a:off x="503361" y="3166740"/>
        <a:ext cx="6516758"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59505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6976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32676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38322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0514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05140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088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13412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4512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4204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2123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42342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4/25/23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8281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907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7943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341B595-366B-43E2-A22E-EA6A78C03F06}" type="datetimeFigureOut">
              <a:rPr lang="en-US" smtClean="0"/>
              <a:t>4/25/23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4851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0978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41B595-366B-43E2-A22E-EA6A78C03F06}" type="datetimeFigureOut">
              <a:rPr lang="en-US" smtClean="0"/>
              <a:t>4/25/23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65067358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data.lacity.org/d/63jg-8b9z/visualization" TargetMode="External"/><Relationship Id="rId2" Type="http://schemas.openxmlformats.org/officeDocument/2006/relationships/hyperlink" Target="https://www.kaggle.com/datasets/chaitanyakck/crime-data-from-2020-to-present?resource=download" TargetMode="External"/><Relationship Id="rId1" Type="http://schemas.openxmlformats.org/officeDocument/2006/relationships/slideLayout" Target="../slideLayouts/slideLayout6.xml"/><Relationship Id="rId6" Type="http://schemas.openxmlformats.org/officeDocument/2006/relationships/hyperlink" Target="https://www.researchgate.net/publication/224346385_Forecasting_crime_using_the_ARIMA_model" TargetMode="External"/><Relationship Id="rId5" Type="http://schemas.openxmlformats.org/officeDocument/2006/relationships/hyperlink" Target="https://stackoverflow.com/questions/48085110/no-module-named-folium-plugins-python-3-6" TargetMode="External"/><Relationship Id="rId4" Type="http://schemas.openxmlformats.org/officeDocument/2006/relationships/hyperlink" Target="https://github.com/SlicerBX/crime-data-analysis-and-prediction-in-LA/blob/main/Crime_Prediction_and_Classification_in_LA_Master.ipyn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Magnifying glass showing decling performance">
            <a:extLst>
              <a:ext uri="{FF2B5EF4-FFF2-40B4-BE49-F238E27FC236}">
                <a16:creationId xmlns:a16="http://schemas.microsoft.com/office/drawing/2014/main" id="{2F7721F6-E1DD-CC0F-D301-4E24A6C37F8E}"/>
              </a:ext>
            </a:extLst>
          </p:cNvPr>
          <p:cNvPicPr>
            <a:picLocks noChangeAspect="1"/>
          </p:cNvPicPr>
          <p:nvPr/>
        </p:nvPicPr>
        <p:blipFill rotWithShape="1">
          <a:blip r:embed="rId7"/>
          <a:srcRect t="12726" r="-1" b="25584"/>
          <a:stretch/>
        </p:blipFill>
        <p:spPr>
          <a:xfrm>
            <a:off x="1" y="-118758"/>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5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7" name="Freeform: Shape 5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8CC9F-F230-16A6-7BFE-C683F133CCCE}"/>
              </a:ext>
            </a:extLst>
          </p:cNvPr>
          <p:cNvSpPr>
            <a:spLocks noGrp="1"/>
          </p:cNvSpPr>
          <p:nvPr>
            <p:ph type="title"/>
          </p:nvPr>
        </p:nvSpPr>
        <p:spPr>
          <a:xfrm>
            <a:off x="626158" y="5480462"/>
            <a:ext cx="10407602" cy="868026"/>
          </a:xfrm>
        </p:spPr>
        <p:txBody>
          <a:bodyPr vert="horz" lIns="91440" tIns="45720" rIns="91440" bIns="45720" rtlCol="0" anchor="b">
            <a:normAutofit fontScale="90000"/>
          </a:bodyPr>
          <a:lstStyle/>
          <a:p>
            <a:pPr algn="ctr">
              <a:lnSpc>
                <a:spcPct val="90000"/>
              </a:lnSpc>
            </a:pPr>
            <a:r>
              <a:rPr lang="en-US" sz="5300" b="1" dirty="0">
                <a:solidFill>
                  <a:srgbClr val="EBEBEB"/>
                </a:solidFill>
                <a:latin typeface="Times New Roman" panose="02020603050405020304" pitchFamily="18" charset="0"/>
                <a:cs typeface="Times New Roman" panose="02020603050405020304" pitchFamily="18" charset="0"/>
              </a:rPr>
              <a:t>LA Crime Data Analysis</a:t>
            </a:r>
            <a:br>
              <a:rPr lang="en-US" sz="2600" dirty="0">
                <a:solidFill>
                  <a:srgbClr val="EBEBEB"/>
                </a:solidFill>
                <a:latin typeface="Times New Roman" panose="02020603050405020304" pitchFamily="18" charset="0"/>
                <a:cs typeface="Times New Roman" panose="02020603050405020304" pitchFamily="18" charset="0"/>
              </a:rPr>
            </a:br>
            <a:br>
              <a:rPr lang="en-US" sz="2600" dirty="0">
                <a:solidFill>
                  <a:srgbClr val="EBEBEB"/>
                </a:solidFill>
                <a:latin typeface="Times New Roman" panose="02020603050405020304" pitchFamily="18" charset="0"/>
                <a:cs typeface="Times New Roman" panose="02020603050405020304" pitchFamily="18" charset="0"/>
              </a:rPr>
            </a:br>
            <a:r>
              <a:rPr lang="en-US" sz="2200" dirty="0">
                <a:solidFill>
                  <a:srgbClr val="EBEBEB"/>
                </a:solidFill>
                <a:latin typeface="Times New Roman" panose="02020603050405020304" pitchFamily="18" charset="0"/>
                <a:cs typeface="Times New Roman" panose="02020603050405020304" pitchFamily="18" charset="0"/>
              </a:rPr>
              <a:t>Diya </a:t>
            </a:r>
            <a:r>
              <a:rPr lang="en-US" sz="2200" dirty="0" err="1">
                <a:solidFill>
                  <a:srgbClr val="EBEBEB"/>
                </a:solidFill>
                <a:latin typeface="Times New Roman" panose="02020603050405020304" pitchFamily="18" charset="0"/>
                <a:cs typeface="Times New Roman" panose="02020603050405020304" pitchFamily="18" charset="0"/>
              </a:rPr>
              <a:t>Baldota</a:t>
            </a:r>
            <a:r>
              <a:rPr lang="en-US" sz="2200" dirty="0">
                <a:solidFill>
                  <a:srgbClr val="EBEBEB"/>
                </a:solidFill>
                <a:latin typeface="Times New Roman" panose="02020603050405020304" pitchFamily="18" charset="0"/>
                <a:cs typeface="Times New Roman" panose="02020603050405020304" pitchFamily="18" charset="0"/>
              </a:rPr>
              <a:t> - 002747966</a:t>
            </a:r>
            <a:br>
              <a:rPr lang="en-US" sz="2200" dirty="0">
                <a:solidFill>
                  <a:srgbClr val="EBEBEB"/>
                </a:solidFill>
                <a:latin typeface="Times New Roman" panose="02020603050405020304" pitchFamily="18" charset="0"/>
                <a:cs typeface="Times New Roman" panose="02020603050405020304" pitchFamily="18" charset="0"/>
              </a:rPr>
            </a:br>
            <a:r>
              <a:rPr lang="en-US" sz="2200" dirty="0" err="1">
                <a:solidFill>
                  <a:srgbClr val="EBEBEB"/>
                </a:solidFill>
                <a:latin typeface="Times New Roman" panose="02020603050405020304" pitchFamily="18" charset="0"/>
                <a:cs typeface="Times New Roman" panose="02020603050405020304" pitchFamily="18" charset="0"/>
              </a:rPr>
              <a:t>Veenadharini</a:t>
            </a:r>
            <a:r>
              <a:rPr lang="en-US" sz="2200" dirty="0">
                <a:solidFill>
                  <a:srgbClr val="EBEBEB"/>
                </a:solidFill>
                <a:latin typeface="Times New Roman" panose="02020603050405020304" pitchFamily="18" charset="0"/>
                <a:cs typeface="Times New Roman" panose="02020603050405020304" pitchFamily="18" charset="0"/>
              </a:rPr>
              <a:t> Shukla - 002704948 </a:t>
            </a:r>
          </a:p>
        </p:txBody>
      </p:sp>
    </p:spTree>
    <p:extLst>
      <p:ext uri="{BB962C8B-B14F-4D97-AF65-F5344CB8AC3E}">
        <p14:creationId xmlns:p14="http://schemas.microsoft.com/office/powerpoint/2010/main" val="1767706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552CF15B-B62D-425C-826D-EDECC5BA3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299DF8-AE9C-4FAD-9FFA-8EF6DD8EC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988BDCF-FA66-4854-A037-4AC6C70E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BBD8F11-BF22-598A-A705-48C0B8F67C23}"/>
              </a:ext>
            </a:extLst>
          </p:cNvPr>
          <p:cNvPicPr>
            <a:picLocks noChangeAspect="1"/>
          </p:cNvPicPr>
          <p:nvPr/>
        </p:nvPicPr>
        <p:blipFill>
          <a:blip r:embed="rId7"/>
          <a:stretch>
            <a:fillRect/>
          </a:stretch>
        </p:blipFill>
        <p:spPr>
          <a:xfrm>
            <a:off x="1075880" y="1479080"/>
            <a:ext cx="4030844" cy="3899840"/>
          </a:xfrm>
          <a:prstGeom prst="rect">
            <a:avLst/>
          </a:prstGeom>
        </p:spPr>
      </p:pic>
      <p:sp>
        <p:nvSpPr>
          <p:cNvPr id="27" name="Rectangle 26">
            <a:extLst>
              <a:ext uri="{FF2B5EF4-FFF2-40B4-BE49-F238E27FC236}">
                <a16:creationId xmlns:a16="http://schemas.microsoft.com/office/drawing/2014/main" id="{F54F5317-715A-4856-908F-8B232EB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picture containing logo&#10;&#10;Description automatically generated">
            <a:extLst>
              <a:ext uri="{FF2B5EF4-FFF2-40B4-BE49-F238E27FC236}">
                <a16:creationId xmlns:a16="http://schemas.microsoft.com/office/drawing/2014/main" id="{F0C39211-DC83-543F-72F8-7CB6CB842C76}"/>
              </a:ext>
            </a:extLst>
          </p:cNvPr>
          <p:cNvPicPr>
            <a:picLocks noChangeAspect="1"/>
          </p:cNvPicPr>
          <p:nvPr/>
        </p:nvPicPr>
        <p:blipFill>
          <a:blip r:embed="rId8"/>
          <a:stretch>
            <a:fillRect/>
          </a:stretch>
        </p:blipFill>
        <p:spPr>
          <a:xfrm>
            <a:off x="5583736" y="2020808"/>
            <a:ext cx="5755174" cy="2743200"/>
          </a:xfrm>
          <a:prstGeom prst="rect">
            <a:avLst/>
          </a:prstGeom>
        </p:spPr>
      </p:pic>
      <p:sp>
        <p:nvSpPr>
          <p:cNvPr id="2" name="TextBox 1">
            <a:extLst>
              <a:ext uri="{FF2B5EF4-FFF2-40B4-BE49-F238E27FC236}">
                <a16:creationId xmlns:a16="http://schemas.microsoft.com/office/drawing/2014/main" id="{C24EDC19-E8D1-64AF-04A0-0A18D9463A5F}"/>
              </a:ext>
            </a:extLst>
          </p:cNvPr>
          <p:cNvSpPr txBox="1"/>
          <p:nvPr/>
        </p:nvSpPr>
        <p:spPr>
          <a:xfrm>
            <a:off x="1848794" y="5199314"/>
            <a:ext cx="2485015"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Pie Chart</a:t>
            </a:r>
          </a:p>
          <a:p>
            <a:pPr algn="ctr"/>
            <a:r>
              <a:rPr lang="en-US" dirty="0">
                <a:solidFill>
                  <a:schemeClr val="bg1"/>
                </a:solidFill>
                <a:latin typeface="Times New Roman" panose="02020603050405020304" pitchFamily="18" charset="0"/>
                <a:cs typeface="Times New Roman" panose="02020603050405020304" pitchFamily="18" charset="0"/>
              </a:rPr>
              <a:t>of the Victim Sex</a:t>
            </a:r>
          </a:p>
        </p:txBody>
      </p:sp>
      <p:sp>
        <p:nvSpPr>
          <p:cNvPr id="5" name="TextBox 4">
            <a:extLst>
              <a:ext uri="{FF2B5EF4-FFF2-40B4-BE49-F238E27FC236}">
                <a16:creationId xmlns:a16="http://schemas.microsoft.com/office/drawing/2014/main" id="{3B2A8B98-3F84-3AB3-BCC0-697B86B6295F}"/>
              </a:ext>
            </a:extLst>
          </p:cNvPr>
          <p:cNvSpPr txBox="1"/>
          <p:nvPr/>
        </p:nvSpPr>
        <p:spPr>
          <a:xfrm>
            <a:off x="5711530" y="5139476"/>
            <a:ext cx="4840940"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Word Cloud</a:t>
            </a:r>
          </a:p>
          <a:p>
            <a:pPr algn="ctr"/>
            <a:r>
              <a:rPr lang="en-US" dirty="0">
                <a:solidFill>
                  <a:schemeClr val="bg1"/>
                </a:solidFill>
                <a:latin typeface="Times New Roman" panose="02020603050405020304" pitchFamily="18" charset="0"/>
                <a:cs typeface="Times New Roman" panose="02020603050405020304" pitchFamily="18" charset="0"/>
              </a:rPr>
              <a:t>of most frequent terms in Weapon Desc column</a:t>
            </a:r>
          </a:p>
        </p:txBody>
      </p:sp>
    </p:spTree>
    <p:extLst>
      <p:ext uri="{BB962C8B-B14F-4D97-AF65-F5344CB8AC3E}">
        <p14:creationId xmlns:p14="http://schemas.microsoft.com/office/powerpoint/2010/main" val="3599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F615EC9-6B0F-83E6-6E6C-02DD0D20DF63}"/>
              </a:ext>
            </a:extLst>
          </p:cNvPr>
          <p:cNvPicPr>
            <a:picLocks noChangeAspect="1"/>
          </p:cNvPicPr>
          <p:nvPr/>
        </p:nvPicPr>
        <p:blipFill rotWithShape="1">
          <a:blip r:embed="rId2"/>
          <a:srcRect l="345" r="1482" b="2"/>
          <a:stretch/>
        </p:blipFill>
        <p:spPr>
          <a:xfrm>
            <a:off x="482101" y="385284"/>
            <a:ext cx="5291667" cy="5571066"/>
          </a:xfrm>
          <a:prstGeom prst="rect">
            <a:avLst/>
          </a:prstGeom>
        </p:spPr>
      </p:pic>
      <p:pic>
        <p:nvPicPr>
          <p:cNvPr id="7" name="Picture 6">
            <a:extLst>
              <a:ext uri="{FF2B5EF4-FFF2-40B4-BE49-F238E27FC236}">
                <a16:creationId xmlns:a16="http://schemas.microsoft.com/office/drawing/2014/main" id="{CEF08BBE-662B-A150-AB19-965F565F7D09}"/>
              </a:ext>
            </a:extLst>
          </p:cNvPr>
          <p:cNvPicPr>
            <a:picLocks noChangeAspect="1"/>
          </p:cNvPicPr>
          <p:nvPr/>
        </p:nvPicPr>
        <p:blipFill rotWithShape="1">
          <a:blip r:embed="rId3"/>
          <a:srcRect l="22880" r="19416" b="-1"/>
          <a:stretch/>
        </p:blipFill>
        <p:spPr>
          <a:xfrm>
            <a:off x="6256867" y="385284"/>
            <a:ext cx="5291665" cy="5571066"/>
          </a:xfrm>
          <a:prstGeom prst="rect">
            <a:avLst/>
          </a:prstGeom>
        </p:spPr>
      </p:pic>
      <p:sp>
        <p:nvSpPr>
          <p:cNvPr id="4" name="TextBox 3">
            <a:extLst>
              <a:ext uri="{FF2B5EF4-FFF2-40B4-BE49-F238E27FC236}">
                <a16:creationId xmlns:a16="http://schemas.microsoft.com/office/drawing/2014/main" id="{8408BAE2-32C7-2EE1-BEB0-1D39E2207E06}"/>
              </a:ext>
            </a:extLst>
          </p:cNvPr>
          <p:cNvSpPr txBox="1"/>
          <p:nvPr/>
        </p:nvSpPr>
        <p:spPr>
          <a:xfrm>
            <a:off x="785456" y="6035452"/>
            <a:ext cx="4684956"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 box plot of age by crime category </a:t>
            </a:r>
          </a:p>
        </p:txBody>
      </p:sp>
      <p:sp>
        <p:nvSpPr>
          <p:cNvPr id="5" name="TextBox 4">
            <a:extLst>
              <a:ext uri="{FF2B5EF4-FFF2-40B4-BE49-F238E27FC236}">
                <a16:creationId xmlns:a16="http://schemas.microsoft.com/office/drawing/2014/main" id="{30D1FCA1-E2DC-C0F9-90DA-B9886298FADC}"/>
              </a:ext>
            </a:extLst>
          </p:cNvPr>
          <p:cNvSpPr txBox="1"/>
          <p:nvPr/>
        </p:nvSpPr>
        <p:spPr>
          <a:xfrm>
            <a:off x="6755284" y="6050008"/>
            <a:ext cx="4294830"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Heat map of LA based-on number of crimes </a:t>
            </a:r>
          </a:p>
        </p:txBody>
      </p:sp>
    </p:spTree>
    <p:extLst>
      <p:ext uri="{BB962C8B-B14F-4D97-AF65-F5344CB8AC3E}">
        <p14:creationId xmlns:p14="http://schemas.microsoft.com/office/powerpoint/2010/main" val="351254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7"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Rectangle 23">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400" b="1" dirty="0">
                <a:solidFill>
                  <a:srgbClr val="EBEBEB"/>
                </a:solidFill>
                <a:latin typeface="Times New Roman" panose="02020603050405020304" pitchFamily="18" charset="0"/>
                <a:cs typeface="Times New Roman" panose="02020603050405020304" pitchFamily="18" charset="0"/>
              </a:rPr>
              <a:t>Time Series Analysis</a:t>
            </a:r>
          </a:p>
        </p:txBody>
      </p:sp>
      <p:sp>
        <p:nvSpPr>
          <p:cNvPr id="40" name="Rectangle 27">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Freeform: Shape 29">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3" name="Picture 2" descr="Chart&#10;&#10;Description automatically generated">
            <a:extLst>
              <a:ext uri="{FF2B5EF4-FFF2-40B4-BE49-F238E27FC236}">
                <a16:creationId xmlns:a16="http://schemas.microsoft.com/office/drawing/2014/main" id="{F04EB64A-7ADD-72B0-8DFC-DA8FAF21361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761" t="24615" r="10731" b="2380"/>
          <a:stretch/>
        </p:blipFill>
        <p:spPr bwMode="auto">
          <a:xfrm>
            <a:off x="5271247" y="2448212"/>
            <a:ext cx="6765991" cy="418831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EC1CB7-D8BB-528B-C64A-B96CA8D1CD17}"/>
              </a:ext>
            </a:extLst>
          </p:cNvPr>
          <p:cNvSpPr txBox="1"/>
          <p:nvPr/>
        </p:nvSpPr>
        <p:spPr>
          <a:xfrm>
            <a:off x="142657" y="2178933"/>
            <a:ext cx="4332603" cy="1364476"/>
          </a:xfrm>
          <a:prstGeom prst="rect">
            <a:avLst/>
          </a:prstGeom>
          <a:noFill/>
        </p:spPr>
        <p:txBody>
          <a:bodyPr wrap="square" rtlCol="0">
            <a:spAutoFit/>
          </a:bodyPr>
          <a:lstStyle/>
          <a:p>
            <a:pPr defTabSz="383316">
              <a:spcAft>
                <a:spcPts val="384"/>
              </a:spcAft>
            </a:pPr>
            <a:r>
              <a:rPr lang="en-US" sz="1600" b="1" kern="1200" dirty="0">
                <a:solidFill>
                  <a:schemeClr val="tx1"/>
                </a:solidFill>
                <a:latin typeface="Times New Roman" panose="02020603050405020304" pitchFamily="18" charset="0"/>
                <a:ea typeface="+mn-ea"/>
                <a:cs typeface="Times New Roman" panose="02020603050405020304" pitchFamily="18" charset="0"/>
              </a:rPr>
              <a:t>Prophet Model </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defTabSz="383316">
              <a:spcAft>
                <a:spcPts val="384"/>
              </a:spcAft>
            </a:pPr>
            <a:r>
              <a:rPr lang="en-US" sz="1400" kern="1200" dirty="0">
                <a:solidFill>
                  <a:schemeClr val="tx1"/>
                </a:solidFill>
                <a:latin typeface="Times New Roman" panose="02020603050405020304" pitchFamily="18" charset="0"/>
                <a:ea typeface="+mn-ea"/>
                <a:cs typeface="Times New Roman" panose="02020603050405020304" pitchFamily="18" charset="0"/>
              </a:rPr>
              <a:t>Prophet is a procedure for forecasting time series data based on an additive model where non-linear trends are fit with yearly effects.</a:t>
            </a:r>
          </a:p>
          <a:p>
            <a:pPr defTabSz="598932">
              <a:spcAft>
                <a:spcPts val="600"/>
              </a:spcAft>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5A8F42E-3AE1-4C17-E585-A7F82F70535F}"/>
              </a:ext>
            </a:extLst>
          </p:cNvPr>
          <p:cNvPicPr>
            <a:picLocks noChangeAspect="1"/>
          </p:cNvPicPr>
          <p:nvPr/>
        </p:nvPicPr>
        <p:blipFill rotWithShape="1">
          <a:blip r:embed="rId7"/>
          <a:srcRect l="19771" t="38953" r="21761" b="13922"/>
          <a:stretch/>
        </p:blipFill>
        <p:spPr>
          <a:xfrm>
            <a:off x="154761" y="4337099"/>
            <a:ext cx="4352899" cy="2192792"/>
          </a:xfrm>
          <a:prstGeom prst="rect">
            <a:avLst/>
          </a:prstGeom>
        </p:spPr>
      </p:pic>
      <p:sp>
        <p:nvSpPr>
          <p:cNvPr id="7" name="TextBox 6">
            <a:extLst>
              <a:ext uri="{FF2B5EF4-FFF2-40B4-BE49-F238E27FC236}">
                <a16:creationId xmlns:a16="http://schemas.microsoft.com/office/drawing/2014/main" id="{87F81700-68A9-6BAC-5A43-10072E80675C}"/>
              </a:ext>
            </a:extLst>
          </p:cNvPr>
          <p:cNvSpPr txBox="1"/>
          <p:nvPr/>
        </p:nvSpPr>
        <p:spPr>
          <a:xfrm>
            <a:off x="112087" y="4029322"/>
            <a:ext cx="4229338" cy="307777"/>
          </a:xfrm>
          <a:prstGeom prst="rect">
            <a:avLst/>
          </a:prstGeom>
          <a:noFill/>
        </p:spPr>
        <p:txBody>
          <a:bodyPr wrap="square" rtlCol="0">
            <a:spAutoFit/>
          </a:bodyPr>
          <a:lstStyle/>
          <a:p>
            <a:pPr defTabSz="292608">
              <a:spcAft>
                <a:spcPts val="600"/>
              </a:spcAft>
            </a:pPr>
            <a:r>
              <a:rPr lang="en-US" sz="1400" kern="1200" dirty="0">
                <a:solidFill>
                  <a:schemeClr val="tx1"/>
                </a:solidFill>
                <a:latin typeface="Times New Roman" panose="02020603050405020304" pitchFamily="18" charset="0"/>
                <a:ea typeface="+mn-ea"/>
                <a:cs typeface="Times New Roman" panose="02020603050405020304" pitchFamily="18" charset="0"/>
              </a:rPr>
              <a:t>We trained the prophet model: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79654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7FD2AB2D-2CF1-AC85-4E55-891288BBEAA5}"/>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400" b="1" dirty="0">
                <a:solidFill>
                  <a:srgbClr val="EBEBEB"/>
                </a:solidFill>
                <a:latin typeface="Times New Roman" panose="02020603050405020304" pitchFamily="18" charset="0"/>
                <a:ea typeface="+mj-ea"/>
                <a:cs typeface="Times New Roman" panose="02020603050405020304" pitchFamily="18" charset="0"/>
              </a:rPr>
              <a:t>Feature Engineering</a:t>
            </a:r>
          </a:p>
        </p:txBody>
      </p:sp>
      <p:sp>
        <p:nvSpPr>
          <p:cNvPr id="27" name="Rectangle 2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5" name="Picture 4" descr="Graphical user interface, text, application&#10;&#10;Description automatically generated">
            <a:extLst>
              <a:ext uri="{FF2B5EF4-FFF2-40B4-BE49-F238E27FC236}">
                <a16:creationId xmlns:a16="http://schemas.microsoft.com/office/drawing/2014/main" id="{5C45A0D6-EA2B-9D66-5F72-29F7D02015EA}"/>
              </a:ext>
            </a:extLst>
          </p:cNvPr>
          <p:cNvPicPr>
            <a:picLocks noChangeAspect="1"/>
          </p:cNvPicPr>
          <p:nvPr/>
        </p:nvPicPr>
        <p:blipFill rotWithShape="1">
          <a:blip r:embed="rId6">
            <a:extLst>
              <a:ext uri="{28A0092B-C50C-407E-A947-70E740481C1C}">
                <a14:useLocalDpi xmlns:a14="http://schemas.microsoft.com/office/drawing/2010/main" val="0"/>
              </a:ext>
            </a:extLst>
          </a:blip>
          <a:srcRect l="19699" t="43405" r="12065" b="24927"/>
          <a:stretch/>
        </p:blipFill>
        <p:spPr>
          <a:xfrm>
            <a:off x="1228676" y="3361830"/>
            <a:ext cx="9834854" cy="2852703"/>
          </a:xfrm>
          <a:prstGeom prst="rect">
            <a:avLst/>
          </a:prstGeom>
        </p:spPr>
      </p:pic>
      <p:sp>
        <p:nvSpPr>
          <p:cNvPr id="6" name="TextBox 5">
            <a:extLst>
              <a:ext uri="{FF2B5EF4-FFF2-40B4-BE49-F238E27FC236}">
                <a16:creationId xmlns:a16="http://schemas.microsoft.com/office/drawing/2014/main" id="{E44FB1AE-F461-3A4A-8734-70D0807737E2}"/>
              </a:ext>
            </a:extLst>
          </p:cNvPr>
          <p:cNvSpPr txBox="1"/>
          <p:nvPr/>
        </p:nvSpPr>
        <p:spPr>
          <a:xfrm>
            <a:off x="1129700" y="2810256"/>
            <a:ext cx="6859270" cy="424750"/>
          </a:xfrm>
          <a:prstGeom prst="rect">
            <a:avLst/>
          </a:prstGeom>
          <a:noFill/>
        </p:spPr>
        <p:txBody>
          <a:bodyPr wrap="none" rtlCol="0">
            <a:spAutoFit/>
          </a:bodyPr>
          <a:lstStyle/>
          <a:p>
            <a:pPr defTabSz="525780">
              <a:spcAft>
                <a:spcPts val="600"/>
              </a:spcAft>
            </a:pPr>
            <a:r>
              <a:rPr lang="en-US" sz="2070" kern="1200">
                <a:solidFill>
                  <a:schemeClr val="tx1"/>
                </a:solidFill>
                <a:latin typeface="Times New Roman" panose="02020603050405020304" pitchFamily="18" charset="0"/>
                <a:ea typeface="+mn-ea"/>
                <a:cs typeface="Times New Roman" panose="02020603050405020304" pitchFamily="18" charset="0"/>
              </a:rPr>
              <a:t>Mapping Victim Sex and Victim Descent to numerical values :</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47172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Feature Engineering</a:t>
            </a:r>
          </a:p>
        </p:txBody>
      </p:sp>
      <p:pic>
        <p:nvPicPr>
          <p:cNvPr id="3" name="Picture 2" descr="Chart&#10;&#10;Description automatically generated">
            <a:extLst>
              <a:ext uri="{FF2B5EF4-FFF2-40B4-BE49-F238E27FC236}">
                <a16:creationId xmlns:a16="http://schemas.microsoft.com/office/drawing/2014/main" id="{A24AD798-95FE-0FE9-0170-BB9B3004C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11" y="1509841"/>
            <a:ext cx="5329239" cy="4895441"/>
          </a:xfrm>
          <a:prstGeom prst="rect">
            <a:avLst/>
          </a:prstGeom>
        </p:spPr>
      </p:pic>
      <p:sp>
        <p:nvSpPr>
          <p:cNvPr id="5" name="TextBox 4">
            <a:extLst>
              <a:ext uri="{FF2B5EF4-FFF2-40B4-BE49-F238E27FC236}">
                <a16:creationId xmlns:a16="http://schemas.microsoft.com/office/drawing/2014/main" id="{6B0D4C1B-6C10-F9BE-56C7-67543A809EBB}"/>
              </a:ext>
            </a:extLst>
          </p:cNvPr>
          <p:cNvSpPr txBox="1"/>
          <p:nvPr/>
        </p:nvSpPr>
        <p:spPr>
          <a:xfrm>
            <a:off x="6096000" y="1431041"/>
            <a:ext cx="4746172" cy="5271187"/>
          </a:xfrm>
          <a:prstGeom prst="rect">
            <a:avLst/>
          </a:prstGeom>
          <a:noFill/>
        </p:spPr>
        <p:txBody>
          <a:bodyPr wrap="square">
            <a:spAutoFit/>
          </a:body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Feature engineering is the process of selecting and transforming raw data into useful features that can be used by a machine learning algorithm to improve its performance. It is a critical step in building effective predictive models.</a:t>
            </a:r>
          </a:p>
          <a:p>
            <a:pPr marR="0" lvl="0">
              <a:lnSpc>
                <a:spcPct val="115000"/>
              </a:lnSpc>
              <a:spcBef>
                <a:spcPts val="0"/>
              </a:spcBef>
              <a:spcAft>
                <a:spcPts val="0"/>
              </a:spcAft>
              <a:buSzPts val="1000"/>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We selected the features based on the correlation matrix, by running it with ‘AREA ’ as the target matrix. </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endParaRPr lang="en-US" dirty="0">
              <a:latin typeface="Times New Roman" panose="02020603050405020304" pitchFamily="18" charset="0"/>
              <a:ea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Arial" panose="020B0604020202020204" pitchFamily="34" charset="0"/>
              </a:rPr>
              <a:t>We selecte</a:t>
            </a:r>
            <a:r>
              <a:rPr lang="en-US" sz="1600" dirty="0">
                <a:latin typeface="Times New Roman" panose="02020603050405020304" pitchFamily="18" charset="0"/>
                <a:ea typeface="Arial" panose="020B0604020202020204" pitchFamily="34" charset="0"/>
              </a:rPr>
              <a:t>d our features as – </a:t>
            </a:r>
          </a:p>
          <a:p>
            <a:pPr lvl="1">
              <a:lnSpc>
                <a:spcPct val="115000"/>
              </a:lnSpc>
              <a:buSzPts val="1000"/>
              <a:tabLst>
                <a:tab pos="457200" algn="l"/>
              </a:tabLst>
            </a:pPr>
            <a:r>
              <a:rPr lang="en-US" sz="1600" dirty="0">
                <a:effectLst/>
                <a:latin typeface="Arial" panose="020B0604020202020204" pitchFamily="34" charset="0"/>
                <a:ea typeface="Arial" panose="020B0604020202020204" pitchFamily="34" charset="0"/>
              </a:rPr>
              <a:t>['</a:t>
            </a:r>
            <a:r>
              <a:rPr lang="en-US" sz="1600" dirty="0" err="1">
                <a:effectLst/>
                <a:latin typeface="Arial" panose="020B0604020202020204" pitchFamily="34" charset="0"/>
                <a:ea typeface="Arial" panose="020B0604020202020204" pitchFamily="34" charset="0"/>
              </a:rPr>
              <a:t>Rpt</a:t>
            </a:r>
            <a:r>
              <a:rPr lang="en-US" sz="1600" dirty="0">
                <a:effectLst/>
                <a:latin typeface="Arial" panose="020B0604020202020204" pitchFamily="34" charset="0"/>
                <a:ea typeface="Arial" panose="020B0604020202020204" pitchFamily="34" charset="0"/>
              </a:rPr>
              <a:t> </a:t>
            </a:r>
            <a:r>
              <a:rPr lang="en-US" sz="1600" dirty="0" err="1">
                <a:effectLst/>
                <a:latin typeface="Arial" panose="020B0604020202020204" pitchFamily="34" charset="0"/>
                <a:ea typeface="Arial" panose="020B0604020202020204" pitchFamily="34" charset="0"/>
              </a:rPr>
              <a:t>Dist</a:t>
            </a:r>
            <a:r>
              <a:rPr lang="en-US" sz="1600" dirty="0">
                <a:effectLst/>
                <a:latin typeface="Arial" panose="020B0604020202020204" pitchFamily="34" charset="0"/>
                <a:ea typeface="Arial" panose="020B0604020202020204" pitchFamily="34" charset="0"/>
              </a:rPr>
              <a:t> No','LAT','</a:t>
            </a:r>
            <a:r>
              <a:rPr lang="en-US" sz="1600" dirty="0" err="1">
                <a:effectLst/>
                <a:latin typeface="Arial" panose="020B0604020202020204" pitchFamily="34" charset="0"/>
                <a:ea typeface="Arial" panose="020B0604020202020204" pitchFamily="34" charset="0"/>
              </a:rPr>
              <a:t>Premis</a:t>
            </a:r>
            <a:r>
              <a:rPr lang="en-US" sz="1600" dirty="0">
                <a:effectLst/>
                <a:latin typeface="Arial" panose="020B0604020202020204" pitchFamily="34" charset="0"/>
                <a:ea typeface="Arial" panose="020B0604020202020204" pitchFamily="34" charset="0"/>
              </a:rPr>
              <a:t> Cd','</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Age','</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Sex','</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a:t>
            </a:r>
            <a:r>
              <a:rPr lang="en-US" sz="1600" dirty="0" err="1">
                <a:effectLst/>
                <a:latin typeface="Arial" panose="020B0604020202020204" pitchFamily="34" charset="0"/>
                <a:ea typeface="Arial" panose="020B0604020202020204" pitchFamily="34" charset="0"/>
              </a:rPr>
              <a:t>Descent','Time</a:t>
            </a:r>
            <a:r>
              <a:rPr lang="en-US" sz="1600" dirty="0">
                <a:effectLst/>
                <a:latin typeface="Arial" panose="020B0604020202020204" pitchFamily="34" charset="0"/>
                <a:ea typeface="Arial" panose="020B0604020202020204" pitchFamily="34" charset="0"/>
              </a:rPr>
              <a:t>’]</a:t>
            </a:r>
          </a:p>
          <a:p>
            <a:pPr marL="742950" lvl="1" indent="-285750">
              <a:lnSpc>
                <a:spcPct val="115000"/>
              </a:lnSpc>
              <a:buSzPts val="1000"/>
              <a:buFont typeface="Arial" panose="020B0604020202020204" pitchFamily="34" charset="0"/>
              <a:buChar char="•"/>
              <a:tabLst>
                <a:tab pos="457200" algn="l"/>
              </a:tabLst>
            </a:pPr>
            <a:endParaRPr lang="en-US" sz="1600" dirty="0">
              <a:effectLst/>
              <a:latin typeface="Arial" panose="020B0604020202020204" pitchFamily="34" charset="0"/>
              <a:ea typeface="Arial" panose="020B0604020202020204" pitchFamily="34" charset="0"/>
            </a:endParaRPr>
          </a:p>
          <a:p>
            <a:pPr lvl="1">
              <a:lnSpc>
                <a:spcPct val="115000"/>
              </a:lnSpc>
              <a:buSzPts val="1000"/>
              <a:tabLst>
                <a:tab pos="457200" algn="l"/>
              </a:tabLst>
            </a:pPr>
            <a:endParaRPr lang="en-US" sz="1600" dirty="0">
              <a:latin typeface="Arial" panose="020B0604020202020204" pitchFamily="34" charset="0"/>
              <a:ea typeface="Arial" panose="020B0604020202020204" pitchFamily="34" charset="0"/>
            </a:endParaRPr>
          </a:p>
          <a:p>
            <a:pPr marL="742950" lvl="1" indent="-285750">
              <a:lnSpc>
                <a:spcPct val="115000"/>
              </a:lnSpc>
              <a:buSzPts val="1000"/>
              <a:buFont typeface="Arial" panose="020B0604020202020204" pitchFamily="34" charset="0"/>
              <a:buChar char="•"/>
              <a:tabLst>
                <a:tab pos="457200" algn="l"/>
              </a:tabLst>
            </a:pPr>
            <a:endParaRPr lang="en-US"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5386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72C5-57AF-C2A9-01C0-02FA3139EFA7}"/>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Feature Engineering </a:t>
            </a:r>
          </a:p>
        </p:txBody>
      </p:sp>
      <p:pic>
        <p:nvPicPr>
          <p:cNvPr id="4" name="Picture 3">
            <a:extLst>
              <a:ext uri="{FF2B5EF4-FFF2-40B4-BE49-F238E27FC236}">
                <a16:creationId xmlns:a16="http://schemas.microsoft.com/office/drawing/2014/main" id="{F6C520D9-D4CD-3318-05D6-1B8EC0570032}"/>
              </a:ext>
            </a:extLst>
          </p:cNvPr>
          <p:cNvPicPr>
            <a:picLocks noChangeAspect="1"/>
          </p:cNvPicPr>
          <p:nvPr/>
        </p:nvPicPr>
        <p:blipFill>
          <a:blip r:embed="rId2"/>
          <a:stretch>
            <a:fillRect/>
          </a:stretch>
        </p:blipFill>
        <p:spPr>
          <a:xfrm>
            <a:off x="735011" y="2025637"/>
            <a:ext cx="5891700" cy="49532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82ED3B4-2249-92B4-2E07-87142B4E5BB2}"/>
              </a:ext>
            </a:extLst>
          </p:cNvPr>
          <p:cNvSpPr txBox="1"/>
          <p:nvPr/>
        </p:nvSpPr>
        <p:spPr>
          <a:xfrm>
            <a:off x="646111" y="1483916"/>
            <a:ext cx="6096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Splitting the training and testing datasets: 70-30 split</a:t>
            </a:r>
            <a:endParaRPr lang="en-US" dirty="0"/>
          </a:p>
        </p:txBody>
      </p:sp>
      <p:pic>
        <p:nvPicPr>
          <p:cNvPr id="8" name="Picture 7">
            <a:extLst>
              <a:ext uri="{FF2B5EF4-FFF2-40B4-BE49-F238E27FC236}">
                <a16:creationId xmlns:a16="http://schemas.microsoft.com/office/drawing/2014/main" id="{90F8ED86-E0ED-3E9E-DAE6-1A96BA7C2135}"/>
              </a:ext>
            </a:extLst>
          </p:cNvPr>
          <p:cNvPicPr>
            <a:picLocks noChangeAspect="1"/>
          </p:cNvPicPr>
          <p:nvPr/>
        </p:nvPicPr>
        <p:blipFill>
          <a:blip r:embed="rId3"/>
          <a:stretch>
            <a:fillRect/>
          </a:stretch>
        </p:blipFill>
        <p:spPr>
          <a:xfrm>
            <a:off x="735012" y="3273383"/>
            <a:ext cx="5891699" cy="160663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750A03F-E4F8-D565-62DD-BF37EE8D8C61}"/>
              </a:ext>
            </a:extLst>
          </p:cNvPr>
          <p:cNvSpPr txBox="1"/>
          <p:nvPr/>
        </p:nvSpPr>
        <p:spPr>
          <a:xfrm>
            <a:off x="646111" y="2712506"/>
            <a:ext cx="7386639"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Removing outliers from the dataset: Using Isolation Forest Algorithm</a:t>
            </a:r>
            <a:endParaRPr lang="en-US" dirty="0"/>
          </a:p>
        </p:txBody>
      </p:sp>
      <p:pic>
        <p:nvPicPr>
          <p:cNvPr id="11" name="Picture 10">
            <a:extLst>
              <a:ext uri="{FF2B5EF4-FFF2-40B4-BE49-F238E27FC236}">
                <a16:creationId xmlns:a16="http://schemas.microsoft.com/office/drawing/2014/main" id="{EDA1C667-76B6-9D8C-7086-B91DBE7CE93F}"/>
              </a:ext>
            </a:extLst>
          </p:cNvPr>
          <p:cNvPicPr>
            <a:picLocks noChangeAspect="1"/>
          </p:cNvPicPr>
          <p:nvPr/>
        </p:nvPicPr>
        <p:blipFill>
          <a:blip r:embed="rId4"/>
          <a:stretch>
            <a:fillRect/>
          </a:stretch>
        </p:blipFill>
        <p:spPr>
          <a:xfrm>
            <a:off x="735010" y="5699113"/>
            <a:ext cx="5891701" cy="561838"/>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2A34D52F-E48C-86CF-2BF2-9236B0518F1D}"/>
              </a:ext>
            </a:extLst>
          </p:cNvPr>
          <p:cNvSpPr txBox="1"/>
          <p:nvPr/>
        </p:nvSpPr>
        <p:spPr>
          <a:xfrm>
            <a:off x="646111" y="5189418"/>
            <a:ext cx="6096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Standardizing the dataset: Using the </a:t>
            </a:r>
            <a:r>
              <a:rPr lang="en-US" sz="1800" dirty="0" err="1">
                <a:effectLst/>
                <a:latin typeface="Times New Roman" panose="02020603050405020304" pitchFamily="18" charset="0"/>
                <a:ea typeface="Times New Roman" panose="02020603050405020304" pitchFamily="18" charset="0"/>
              </a:rPr>
              <a:t>StandardScaler</a:t>
            </a:r>
            <a:r>
              <a:rPr lang="en-US" sz="1800" dirty="0">
                <a:effectLst/>
                <a:latin typeface="Times New Roman" panose="02020603050405020304" pitchFamily="18" charset="0"/>
                <a:ea typeface="Times New Roman" panose="02020603050405020304" pitchFamily="18" charset="0"/>
              </a:rPr>
              <a:t> class</a:t>
            </a:r>
            <a:endParaRPr lang="en-US" dirty="0"/>
          </a:p>
        </p:txBody>
      </p:sp>
    </p:spTree>
    <p:extLst>
      <p:ext uri="{BB962C8B-B14F-4D97-AF65-F5344CB8AC3E}">
        <p14:creationId xmlns:p14="http://schemas.microsoft.com/office/powerpoint/2010/main" val="405072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0" name="Picture 59">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2" name="Oval 61">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65">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8" name="Rectangle 67">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sz="4400" b="1" dirty="0">
                <a:latin typeface="Times New Roman" panose="02020603050405020304" pitchFamily="18" charset="0"/>
                <a:cs typeface="Times New Roman" panose="02020603050405020304" pitchFamily="18" charset="0"/>
              </a:rPr>
              <a:t>Model  Selection </a:t>
            </a:r>
          </a:p>
        </p:txBody>
      </p:sp>
      <p:graphicFrame>
        <p:nvGraphicFramePr>
          <p:cNvPr id="8" name="TextBox 5">
            <a:extLst>
              <a:ext uri="{FF2B5EF4-FFF2-40B4-BE49-F238E27FC236}">
                <a16:creationId xmlns:a16="http://schemas.microsoft.com/office/drawing/2014/main" id="{429A9902-753D-09B6-789A-5CB51BEAD08B}"/>
              </a:ext>
            </a:extLst>
          </p:cNvPr>
          <p:cNvGraphicFramePr/>
          <p:nvPr>
            <p:extLst>
              <p:ext uri="{D42A27DB-BD31-4B8C-83A1-F6EECF244321}">
                <p14:modId xmlns:p14="http://schemas.microsoft.com/office/powerpoint/2010/main" val="4166629943"/>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7479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F8B8-18A3-2A3F-58BD-BFCB038EC58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Logistic Regression</a:t>
            </a:r>
          </a:p>
        </p:txBody>
      </p:sp>
      <p:pic>
        <p:nvPicPr>
          <p:cNvPr id="4" name="Picture 3" descr="Graphical user interface, text, application, email&#10;&#10;Description automatically generated">
            <a:extLst>
              <a:ext uri="{FF2B5EF4-FFF2-40B4-BE49-F238E27FC236}">
                <a16:creationId xmlns:a16="http://schemas.microsoft.com/office/drawing/2014/main" id="{C583AC93-A826-F241-2D77-524828F36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11" y="2025395"/>
            <a:ext cx="5750561" cy="3344891"/>
          </a:xfrm>
          <a:prstGeom prst="rect">
            <a:avLst/>
          </a:prstGeom>
        </p:spPr>
      </p:pic>
      <p:sp>
        <p:nvSpPr>
          <p:cNvPr id="6" name="TextBox 5">
            <a:extLst>
              <a:ext uri="{FF2B5EF4-FFF2-40B4-BE49-F238E27FC236}">
                <a16:creationId xmlns:a16="http://schemas.microsoft.com/office/drawing/2014/main" id="{9C5B52CE-3E3F-C323-7D54-E486F93435D8}"/>
              </a:ext>
            </a:extLst>
          </p:cNvPr>
          <p:cNvSpPr txBox="1"/>
          <p:nvPr/>
        </p:nvSpPr>
        <p:spPr>
          <a:xfrm>
            <a:off x="6783840" y="2025395"/>
            <a:ext cx="5189539" cy="3139321"/>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Definition: Logistic regression is a statistical algorithm used for binary classification tasks, where the goal is to predict a binary outcome (e.g., yes/no, true/false) based on a set of input features.</a:t>
            </a:r>
          </a:p>
          <a:p>
            <a:pPr marL="285750" indent="-285750">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Overfitting: High accuracy doesn't always mean good performance. Overfitting occurs when the model is too complex and has memorized the training data instead of learning general patterns that can be applied to new data. </a:t>
            </a: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942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4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4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5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5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CDF8B8-18A3-2A3F-58BD-BFCB038EC588}"/>
              </a:ext>
            </a:extLst>
          </p:cNvPr>
          <p:cNvSpPr>
            <a:spLocks noGrp="1"/>
          </p:cNvSpPr>
          <p:nvPr>
            <p:ph type="title"/>
          </p:nvPr>
        </p:nvSpPr>
        <p:spPr>
          <a:xfrm>
            <a:off x="437609" y="557208"/>
            <a:ext cx="4985469" cy="1469878"/>
          </a:xfrm>
        </p:spPr>
        <p:txBody>
          <a:bodyPr vert="horz" lIns="91440" tIns="45720" rIns="91440" bIns="45720" rtlCol="0" anchor="t">
            <a:normAutofit/>
          </a:bodyPr>
          <a:lstStyle/>
          <a:p>
            <a:r>
              <a:rPr lang="en-US" sz="4400" b="1" i="0" kern="1200" dirty="0">
                <a:solidFill>
                  <a:schemeClr val="tx2"/>
                </a:solidFill>
                <a:latin typeface="Times New Roman" panose="02020603050405020304" pitchFamily="18" charset="0"/>
                <a:cs typeface="Times New Roman" panose="02020603050405020304" pitchFamily="18" charset="0"/>
              </a:rPr>
              <a:t>Decision Tree</a:t>
            </a:r>
          </a:p>
        </p:txBody>
      </p:sp>
      <p:pic>
        <p:nvPicPr>
          <p:cNvPr id="5" name="Picture 4" descr="Graphical user interface, text, application, email&#10;&#10;Description automatically generated">
            <a:extLst>
              <a:ext uri="{FF2B5EF4-FFF2-40B4-BE49-F238E27FC236}">
                <a16:creationId xmlns:a16="http://schemas.microsoft.com/office/drawing/2014/main" id="{69E4FE0D-F1F3-7ECF-0A1E-3A02F5CBDB4D}"/>
              </a:ext>
            </a:extLst>
          </p:cNvPr>
          <p:cNvPicPr>
            <a:picLocks noChangeAspect="1"/>
          </p:cNvPicPr>
          <p:nvPr/>
        </p:nvPicPr>
        <p:blipFill rotWithShape="1">
          <a:blip r:embed="rId7">
            <a:extLst>
              <a:ext uri="{28A0092B-C50C-407E-A947-70E740481C1C}">
                <a14:useLocalDpi xmlns:a14="http://schemas.microsoft.com/office/drawing/2010/main" val="0"/>
              </a:ext>
            </a:extLst>
          </a:blip>
          <a:srcRect t="-2325" r="23785" b="-1"/>
          <a:stretch/>
        </p:blipFill>
        <p:spPr>
          <a:xfrm>
            <a:off x="171839" y="2482568"/>
            <a:ext cx="5052167" cy="2819400"/>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72E7482C-9024-D545-3FB4-96C2BCCC22E0}"/>
              </a:ext>
            </a:extLst>
          </p:cNvPr>
          <p:cNvSpPr txBox="1"/>
          <p:nvPr/>
        </p:nvSpPr>
        <p:spPr>
          <a:xfrm>
            <a:off x="5622151" y="1774676"/>
            <a:ext cx="6357907" cy="3910716"/>
          </a:xfrm>
          <a:prstGeom prst="rect">
            <a:avLst/>
          </a:prstGeom>
        </p:spPr>
        <p:txBody>
          <a:bodyPr vert="horz" lIns="91440" tIns="45720" rIns="91440" bIns="45720" rtlCol="0">
            <a:no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mj-ea"/>
                <a:cs typeface="Times New Roman" panose="02020603050405020304" pitchFamily="18" charset="0"/>
              </a:rPr>
              <a:t>The decision tree classifier used here is defined with a maximum depth of 5 and a minimum sample split of 10.</a:t>
            </a:r>
          </a:p>
          <a:p>
            <a:pPr>
              <a:lnSpc>
                <a:spcPct val="90000"/>
              </a:lnSpc>
              <a:spcBef>
                <a:spcPts val="1000"/>
              </a:spcBef>
              <a:buClr>
                <a:schemeClr val="bg2">
                  <a:lumMod val="40000"/>
                  <a:lumOff val="60000"/>
                </a:schemeClr>
              </a:buClr>
              <a:buSzPct val="80000"/>
              <a:buFont typeface="Wingdings 3" charset="2"/>
              <a:buChar char=""/>
            </a:pPr>
            <a:endParaRPr lang="en-US" sz="1600" dirty="0">
              <a:effectLst/>
              <a:latin typeface="Times New Roman" panose="02020603050405020304" pitchFamily="18" charset="0"/>
              <a:ea typeface="+mj-ea"/>
              <a:cs typeface="Times New Roman" panose="02020603050405020304" pitchFamily="18" charset="0"/>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mj-ea"/>
                <a:cs typeface="Times New Roman" panose="02020603050405020304" pitchFamily="18" charset="0"/>
              </a:rPr>
              <a:t>Cross-validation is a technique used to evaluate a model's performance by splitting the data into multiple subsets, training the model on some subsets, and testing it on the remaining subsets.</a:t>
            </a:r>
          </a:p>
          <a:p>
            <a:pPr>
              <a:lnSpc>
                <a:spcPct val="90000"/>
              </a:lnSpc>
              <a:spcBef>
                <a:spcPts val="1000"/>
              </a:spcBef>
              <a:buClr>
                <a:schemeClr val="bg2">
                  <a:lumMod val="40000"/>
                  <a:lumOff val="60000"/>
                </a:schemeClr>
              </a:buClr>
              <a:buSzPct val="80000"/>
              <a:buFont typeface="Wingdings 3" charset="2"/>
              <a:buChar char=""/>
            </a:pPr>
            <a:endParaRPr lang="en-US" sz="1600" dirty="0">
              <a:effectLst/>
              <a:latin typeface="Times New Roman" panose="02020603050405020304" pitchFamily="18" charset="0"/>
              <a:ea typeface="+mj-ea"/>
              <a:cs typeface="Times New Roman" panose="02020603050405020304" pitchFamily="18" charset="0"/>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mj-ea"/>
                <a:cs typeface="Times New Roman" panose="02020603050405020304" pitchFamily="18" charset="0"/>
              </a:rPr>
              <a:t>This code performs 10-fold cross-validation, which means that the data is split into 10 equally-sized subsets, and the model is trained and evaluated 10 times, each time using a different subset as the test set.</a:t>
            </a:r>
          </a:p>
          <a:p>
            <a:pPr marL="285750" indent="-285750">
              <a:lnSpc>
                <a:spcPct val="90000"/>
              </a:lnSpc>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mj-ea"/>
                <a:cs typeface="Times New Roman" panose="02020603050405020304" pitchFamily="18" charset="0"/>
              </a:rPr>
              <a:t>The performance metric used in this code is accuracy, which measures the percentage of correctly classified instances in the test set.</a:t>
            </a:r>
          </a:p>
          <a:p>
            <a:pPr>
              <a:lnSpc>
                <a:spcPct val="90000"/>
              </a:lnSpc>
              <a:spcBef>
                <a:spcPts val="1000"/>
              </a:spcBef>
              <a:buClr>
                <a:schemeClr val="bg2">
                  <a:lumMod val="40000"/>
                  <a:lumOff val="60000"/>
                </a:schemeClr>
              </a:buClr>
              <a:buSzPct val="80000"/>
              <a:buFont typeface="Wingdings 3" charset="2"/>
              <a:buChar char=""/>
            </a:pPr>
            <a:endParaRPr lang="en-US" sz="1600" dirty="0">
              <a:effectLst/>
              <a:latin typeface="Times New Roman" panose="02020603050405020304" pitchFamily="18" charset="0"/>
              <a:ea typeface="+mj-ea"/>
              <a:cs typeface="Times New Roman" panose="02020603050405020304" pitchFamily="18" charset="0"/>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mj-ea"/>
                <a:cs typeface="Times New Roman" panose="02020603050405020304" pitchFamily="18" charset="0"/>
              </a:rPr>
              <a:t>The average accuracy score of the decision tree classifier on the training data is 0.75, indicating that it correctly classifies 75% of the instances on average.</a:t>
            </a:r>
          </a:p>
        </p:txBody>
      </p:sp>
    </p:spTree>
    <p:extLst>
      <p:ext uri="{BB962C8B-B14F-4D97-AF65-F5344CB8AC3E}">
        <p14:creationId xmlns:p14="http://schemas.microsoft.com/office/powerpoint/2010/main" val="194940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7" name="Picture 5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5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1" name="Picture 6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3" name="Picture 6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5" name="Rectangle 6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0A6E5-B459-F128-DC44-5695EC4C6ABB}"/>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400" b="1" i="0" kern="1200" dirty="0">
                <a:solidFill>
                  <a:srgbClr val="EBEBEB"/>
                </a:solidFill>
                <a:latin typeface="Times New Roman" panose="02020603050405020304" pitchFamily="18" charset="0"/>
                <a:cs typeface="Times New Roman" panose="02020603050405020304" pitchFamily="18" charset="0"/>
              </a:rPr>
              <a:t>Random Forest Classifier</a:t>
            </a:r>
          </a:p>
        </p:txBody>
      </p:sp>
      <p:sp>
        <p:nvSpPr>
          <p:cNvPr id="69"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1" name="Freeform: Shape 70">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Graphical user interface, text, application&#10;&#10;Description automatically generated">
            <a:extLst>
              <a:ext uri="{FF2B5EF4-FFF2-40B4-BE49-F238E27FC236}">
                <a16:creationId xmlns:a16="http://schemas.microsoft.com/office/drawing/2014/main" id="{2FB5AAC3-832E-29FD-F3AE-AB1E776A2E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3597" y="2544302"/>
            <a:ext cx="6318297" cy="2454276"/>
          </a:xfrm>
          <a:prstGeom prst="rect">
            <a:avLst/>
          </a:prstGeom>
          <a:effectLst/>
        </p:spPr>
      </p:pic>
      <p:sp>
        <p:nvSpPr>
          <p:cNvPr id="73" name="Rectangle 72">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A7F6F0CD-8168-F05F-3763-B8F1F49CF043}"/>
              </a:ext>
            </a:extLst>
          </p:cNvPr>
          <p:cNvSpPr txBox="1"/>
          <p:nvPr/>
        </p:nvSpPr>
        <p:spPr>
          <a:xfrm>
            <a:off x="318263" y="2303062"/>
            <a:ext cx="4834551" cy="3785419"/>
          </a:xfrm>
          <a:prstGeom prst="rect">
            <a:avLst/>
          </a:prstGeom>
        </p:spPr>
        <p:txBody>
          <a:bodyPr vert="horz" lIns="91440" tIns="45720" rIns="91440" bIns="45720" rtlCol="0">
            <a:noAutofit/>
          </a:bodyPr>
          <a:lstStyle/>
          <a:p>
            <a:pPr marL="342900" marR="0" lvl="0" indent="-342900">
              <a:lnSpc>
                <a:spcPct val="90000"/>
              </a:lnSpc>
              <a:spcBef>
                <a:spcPts val="1000"/>
              </a:spcBef>
              <a:buClr>
                <a:schemeClr val="bg2">
                  <a:lumMod val="40000"/>
                  <a:lumOff val="60000"/>
                </a:schemeClr>
              </a:buClr>
              <a:buSzPct val="80000"/>
              <a:buFont typeface="Wingdings 3" charset="2"/>
              <a:buChar char=""/>
            </a:pPr>
            <a:r>
              <a:rPr lang="en-US" sz="1400" u="none" strike="noStrike" dirty="0">
                <a:solidFill>
                  <a:schemeClr val="bg1"/>
                </a:solidFill>
                <a:effectLst/>
                <a:latin typeface="Times New Roman" panose="02020603050405020304" pitchFamily="18" charset="0"/>
                <a:ea typeface="+mj-ea"/>
                <a:cs typeface="Times New Roman" panose="02020603050405020304" pitchFamily="18" charset="0"/>
              </a:rPr>
              <a:t>Random forest is a powerful model that can handle both numerical and categorical data and can also handle missing values and outliers well.</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sz="1400" b="0" i="0" u="none" strike="noStrike" dirty="0">
                <a:solidFill>
                  <a:schemeClr val="bg1"/>
                </a:solidFill>
                <a:effectLst/>
                <a:latin typeface="Times New Roman" panose="02020603050405020304" pitchFamily="18" charset="0"/>
                <a:cs typeface="Times New Roman" panose="02020603050405020304" pitchFamily="18" charset="0"/>
              </a:rPr>
              <a:t>Random Forest Classifier is an ensemble learning algorithm that combines multiple decision trees to improve classification performance</a:t>
            </a:r>
            <a:endParaRPr lang="en-US" sz="1400" b="0" i="0" dirty="0">
              <a:solidFill>
                <a:schemeClr val="bg1"/>
              </a:solidFill>
              <a:latin typeface="Times New Roman" panose="02020603050405020304" pitchFamily="18" charset="0"/>
              <a:ea typeface="+mj-ea"/>
              <a:cs typeface="Times New Roman" panose="02020603050405020304" pitchFamily="18" charset="0"/>
            </a:endParaRPr>
          </a:p>
          <a:p>
            <a:pPr marL="342900" marR="0" lvl="0" indent="-342900">
              <a:lnSpc>
                <a:spcPct val="90000"/>
              </a:lnSpc>
              <a:spcBef>
                <a:spcPts val="1000"/>
              </a:spcBef>
              <a:buClr>
                <a:schemeClr val="bg2">
                  <a:lumMod val="40000"/>
                  <a:lumOff val="60000"/>
                </a:schemeClr>
              </a:buClr>
              <a:buSzPct val="80000"/>
              <a:buFont typeface="Wingdings 3" charset="2"/>
              <a:buChar char=""/>
            </a:pPr>
            <a:r>
              <a:rPr lang="en-US" sz="1400" b="0" i="0" u="none" strike="noStrike" dirty="0">
                <a:solidFill>
                  <a:schemeClr val="bg1"/>
                </a:solidFill>
                <a:effectLst/>
                <a:latin typeface="Times New Roman" panose="02020603050405020304" pitchFamily="18" charset="0"/>
                <a:cs typeface="Times New Roman" panose="02020603050405020304" pitchFamily="18" charset="0"/>
              </a:rPr>
              <a:t>In a random forest, each decision tree is trained on a random subset of the data and a random subset of the features, which helps to reduce the risk of overfitting to the training data and improve the generalization performance of the model. </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sz="1400" b="0" i="0" u="none" strike="noStrike" dirty="0">
                <a:solidFill>
                  <a:schemeClr val="bg1"/>
                </a:solidFill>
                <a:effectLst/>
                <a:latin typeface="Times New Roman" panose="02020603050405020304" pitchFamily="18" charset="0"/>
                <a:cs typeface="Times New Roman" panose="02020603050405020304" pitchFamily="18" charset="0"/>
              </a:rPr>
              <a:t>The predictions of the individual decision trees are combined using a majority voting scheme to generate the final prediction. </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sz="1400" b="0" i="0" u="none" strike="noStrike" dirty="0">
                <a:solidFill>
                  <a:schemeClr val="bg1"/>
                </a:solidFill>
                <a:effectLst/>
                <a:latin typeface="Times New Roman" panose="02020603050405020304" pitchFamily="18" charset="0"/>
                <a:cs typeface="Times New Roman" panose="02020603050405020304" pitchFamily="18" charset="0"/>
              </a:rPr>
              <a:t>Random Forest Classifier is a powerful and widely used algorithm for classification tasks, and it can be used for both binary and multiclass classification problems.</a:t>
            </a:r>
            <a:endParaRPr lang="en-US" sz="1400" u="none" strike="noStrike" dirty="0">
              <a:solidFill>
                <a:schemeClr val="bg1"/>
              </a:solidFill>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3393179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79E3BD5-8BE6-59DF-9C46-F7F2740BD51F}"/>
              </a:ext>
            </a:extLst>
          </p:cNvPr>
          <p:cNvSpPr>
            <a:spLocks noGrp="1"/>
          </p:cNvSpPr>
          <p:nvPr>
            <p:ph type="title"/>
          </p:nvPr>
        </p:nvSpPr>
        <p:spPr>
          <a:xfrm>
            <a:off x="806195" y="804672"/>
            <a:ext cx="3521359" cy="5248656"/>
          </a:xfrm>
        </p:spPr>
        <p:txBody>
          <a:bodyPr vert="horz" lIns="91440" tIns="45720" rIns="91440" bIns="45720" rtlCol="0" anchor="ctr">
            <a:normAutofit/>
          </a:bodyPr>
          <a:lstStyle/>
          <a:p>
            <a:pPr algn="ctr"/>
            <a:r>
              <a:rPr lang="en-US" sz="4400" b="1" i="0" kern="1200" dirty="0">
                <a:solidFill>
                  <a:schemeClr val="tx2"/>
                </a:solidFill>
                <a:latin typeface="Times New Roman" panose="02020603050405020304" pitchFamily="18" charset="0"/>
                <a:cs typeface="Times New Roman" panose="02020603050405020304" pitchFamily="18" charset="0"/>
              </a:rPr>
              <a:t>Background</a:t>
            </a:r>
            <a:br>
              <a:rPr lang="en-US" sz="4400" b="1" i="0" kern="1200" dirty="0">
                <a:solidFill>
                  <a:schemeClr val="tx2"/>
                </a:solidFill>
                <a:latin typeface="Times New Roman" panose="02020603050405020304" pitchFamily="18" charset="0"/>
                <a:cs typeface="Times New Roman" panose="02020603050405020304" pitchFamily="18" charset="0"/>
              </a:rPr>
            </a:br>
            <a:r>
              <a:rPr lang="en-US" sz="4400" b="1" i="0" kern="1200" dirty="0">
                <a:solidFill>
                  <a:schemeClr val="tx2"/>
                </a:solidFill>
                <a:latin typeface="Times New Roman" panose="02020603050405020304" pitchFamily="18" charset="0"/>
                <a:cs typeface="Times New Roman" panose="02020603050405020304" pitchFamily="18" charset="0"/>
              </a:rPr>
              <a:t>&amp; </a:t>
            </a:r>
            <a:br>
              <a:rPr lang="en-US" sz="4400" b="1" i="0" kern="1200" dirty="0">
                <a:solidFill>
                  <a:schemeClr val="tx2"/>
                </a:solidFill>
                <a:latin typeface="Times New Roman" panose="02020603050405020304" pitchFamily="18" charset="0"/>
                <a:cs typeface="Times New Roman" panose="02020603050405020304" pitchFamily="18" charset="0"/>
              </a:rPr>
            </a:br>
            <a:r>
              <a:rPr lang="en-US" sz="4400" b="1" i="0" kern="1200" dirty="0">
                <a:solidFill>
                  <a:schemeClr val="tx2"/>
                </a:solidFill>
                <a:latin typeface="Times New Roman" panose="02020603050405020304" pitchFamily="18" charset="0"/>
                <a:cs typeface="Times New Roman" panose="02020603050405020304" pitchFamily="18" charset="0"/>
              </a:rPr>
              <a:t>Goal</a:t>
            </a:r>
          </a:p>
        </p:txBody>
      </p:sp>
      <p:sp>
        <p:nvSpPr>
          <p:cNvPr id="4" name="TextBox 3">
            <a:extLst>
              <a:ext uri="{FF2B5EF4-FFF2-40B4-BE49-F238E27FC236}">
                <a16:creationId xmlns:a16="http://schemas.microsoft.com/office/drawing/2014/main" id="{EB10289E-6C89-25AB-0D07-3BD2321A6FA9}"/>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Crime continues to be a significant issue in many cities around the world, including Los Angeles</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Increase in various forms of crime, such as theft, assault, and homicide, place a heavy burden on resources and public safety infrastructure</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cs typeface="Times New Roman" panose="02020603050405020304" pitchFamily="18" charset="0"/>
              </a:rPr>
              <a:t>Thoroughly analyze the LA Crime dataset to gain a comprehensive understanding of crime patterns and trends</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cs typeface="Times New Roman" panose="02020603050405020304" pitchFamily="18" charset="0"/>
              </a:rPr>
              <a:t>Identify the underlying factors that contribute to crime in Los Angeles</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cs typeface="Times New Roman" panose="02020603050405020304" pitchFamily="18" charset="0"/>
              </a:rPr>
              <a:t>Develop predictive models that can estimate the likelihood of certain crimes occurring in different areas</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cs typeface="Times New Roman" panose="02020603050405020304" pitchFamily="18" charset="0"/>
              </a:rPr>
              <a:t>Utilize time series analysis techniques to predict crime trends over time</a:t>
            </a:r>
          </a:p>
          <a:p>
            <a:pPr marL="285750" indent="-285750">
              <a:spcBef>
                <a:spcPts val="1000"/>
              </a:spcBef>
              <a:buClr>
                <a:schemeClr val="bg2">
                  <a:lumMod val="40000"/>
                  <a:lumOff val="60000"/>
                </a:schemeClr>
              </a:buClr>
              <a:buSzPct val="80000"/>
              <a:buFont typeface="Wingdings 3" charset="2"/>
              <a:buChar char=""/>
            </a:pPr>
            <a:r>
              <a:rPr lang="en-US" sz="1600" dirty="0">
                <a:effectLst/>
                <a:latin typeface="Times New Roman" panose="02020603050405020304" pitchFamily="18" charset="0"/>
                <a:cs typeface="Times New Roman" panose="02020603050405020304" pitchFamily="18" charset="0"/>
              </a:rPr>
              <a:t>Provide data-driven insights that can support evidence-based decision-making for crime prevention and intervention in Los Angeles</a:t>
            </a:r>
          </a:p>
          <a:p>
            <a:pPr>
              <a:spcBef>
                <a:spcPts val="1000"/>
              </a:spcBef>
              <a:buClr>
                <a:schemeClr val="bg2">
                  <a:lumMod val="40000"/>
                  <a:lumOff val="60000"/>
                </a:schemeClr>
              </a:buClr>
              <a:buSzPct val="80000"/>
            </a:pPr>
            <a:endParaRPr lang="en-US" sz="16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209133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4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4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5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6" name="Rectangle 5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BEFBD-C9E6-C684-51DD-15E170C59ED8}"/>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sz="4400" b="1" i="0" kern="1200" dirty="0">
                <a:solidFill>
                  <a:srgbClr val="EBEBEB"/>
                </a:solidFill>
                <a:latin typeface="Times New Roman" panose="02020603050405020304" pitchFamily="18" charset="0"/>
                <a:cs typeface="Times New Roman" panose="02020603050405020304" pitchFamily="18" charset="0"/>
              </a:rPr>
              <a:t>Gaussian Naïve Bayes</a:t>
            </a:r>
          </a:p>
        </p:txBody>
      </p:sp>
      <p:sp>
        <p:nvSpPr>
          <p:cNvPr id="6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2" name="Freeform: Shape 61">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Graphical user interface, text, application, email&#10;&#10;Description automatically generated">
            <a:extLst>
              <a:ext uri="{FF2B5EF4-FFF2-40B4-BE49-F238E27FC236}">
                <a16:creationId xmlns:a16="http://schemas.microsoft.com/office/drawing/2014/main" id="{84ABEAE2-3346-2DE8-8612-2433E4F29726}"/>
              </a:ext>
            </a:extLst>
          </p:cNvPr>
          <p:cNvPicPr>
            <a:picLocks noChangeAspect="1"/>
          </p:cNvPicPr>
          <p:nvPr/>
        </p:nvPicPr>
        <p:blipFill rotWithShape="1">
          <a:blip r:embed="rId6">
            <a:extLst>
              <a:ext uri="{28A0092B-C50C-407E-A947-70E740481C1C}">
                <a14:useLocalDpi xmlns:a14="http://schemas.microsoft.com/office/drawing/2010/main" val="0"/>
              </a:ext>
            </a:extLst>
          </a:blip>
          <a:srcRect r="57939"/>
          <a:stretch/>
        </p:blipFill>
        <p:spPr>
          <a:xfrm>
            <a:off x="7754300" y="2049881"/>
            <a:ext cx="4144082" cy="3131719"/>
          </a:xfrm>
          <a:prstGeom prst="rect">
            <a:avLst/>
          </a:prstGeom>
          <a:effectLst/>
        </p:spPr>
      </p:pic>
      <p:sp>
        <p:nvSpPr>
          <p:cNvPr id="64" name="Rectangle 63">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TextBox 2">
            <a:extLst>
              <a:ext uri="{FF2B5EF4-FFF2-40B4-BE49-F238E27FC236}">
                <a16:creationId xmlns:a16="http://schemas.microsoft.com/office/drawing/2014/main" id="{E2F48225-3C48-F7FC-5483-2A89B74EC909}"/>
              </a:ext>
            </a:extLst>
          </p:cNvPr>
          <p:cNvSpPr txBox="1"/>
          <p:nvPr/>
        </p:nvSpPr>
        <p:spPr>
          <a:xfrm>
            <a:off x="648930" y="2438400"/>
            <a:ext cx="6188189" cy="3785419"/>
          </a:xfrm>
          <a:prstGeom prst="rect">
            <a:avLst/>
          </a:prstGeom>
        </p:spPr>
        <p:txBody>
          <a:bodyPr vert="horz" lIns="91440" tIns="45720" rIns="91440" bIns="45720" rtlCol="0">
            <a:normAutofit/>
          </a:bodyPr>
          <a:lstStyle/>
          <a:p>
            <a:pPr marL="342900" marR="0" lvl="0" indent="-342900">
              <a:lnSpc>
                <a:spcPct val="90000"/>
              </a:lnSpc>
              <a:spcBef>
                <a:spcPts val="1000"/>
              </a:spcBef>
              <a:buClr>
                <a:schemeClr val="bg2">
                  <a:lumMod val="40000"/>
                  <a:lumOff val="60000"/>
                </a:schemeClr>
              </a:buClr>
              <a:buSzPct val="80000"/>
              <a:buFont typeface="Wingdings 3" charset="2"/>
              <a:buChar char=""/>
            </a:pPr>
            <a:r>
              <a:rPr lang="en-US" u="none" strike="noStrike" dirty="0">
                <a:solidFill>
                  <a:srgbClr val="FFFFFF"/>
                </a:solidFill>
                <a:effectLst/>
                <a:latin typeface="Times New Roman" panose="02020603050405020304" pitchFamily="18" charset="0"/>
                <a:ea typeface="+mj-ea"/>
                <a:cs typeface="Times New Roman" panose="02020603050405020304" pitchFamily="18" charset="0"/>
              </a:rPr>
              <a:t>Gaussian Naive Bayes: Gaussian Naive Bayes is a type of Naive Bayes algorithm used for classification tasks. </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u="none" strike="noStrike" dirty="0">
                <a:solidFill>
                  <a:srgbClr val="FFFFFF"/>
                </a:solidFill>
                <a:effectLst/>
                <a:latin typeface="Times New Roman" panose="02020603050405020304" pitchFamily="18" charset="0"/>
                <a:ea typeface="+mj-ea"/>
                <a:cs typeface="Times New Roman" panose="02020603050405020304" pitchFamily="18" charset="0"/>
              </a:rPr>
              <a:t>It assumes that the features are normally distributed and independent of each other. </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u="none" strike="noStrike" dirty="0">
                <a:solidFill>
                  <a:srgbClr val="FFFFFF"/>
                </a:solidFill>
                <a:effectLst/>
                <a:latin typeface="Times New Roman" panose="02020603050405020304" pitchFamily="18" charset="0"/>
                <a:ea typeface="+mj-ea"/>
                <a:cs typeface="Times New Roman" panose="02020603050405020304" pitchFamily="18" charset="0"/>
              </a:rPr>
              <a:t>It calculates the probability of each class given the input features and selects the class with the highest probability as the prediction. </a:t>
            </a:r>
          </a:p>
          <a:p>
            <a:pPr marL="342900" marR="0" lvl="0" indent="-342900">
              <a:lnSpc>
                <a:spcPct val="90000"/>
              </a:lnSpc>
              <a:spcBef>
                <a:spcPts val="1000"/>
              </a:spcBef>
              <a:buClr>
                <a:schemeClr val="bg2">
                  <a:lumMod val="40000"/>
                  <a:lumOff val="60000"/>
                </a:schemeClr>
              </a:buClr>
              <a:buSzPct val="80000"/>
              <a:buFont typeface="Wingdings 3" charset="2"/>
              <a:buChar char=""/>
            </a:pPr>
            <a:r>
              <a:rPr lang="en-US" u="none" strike="noStrike" dirty="0">
                <a:solidFill>
                  <a:srgbClr val="FFFFFF"/>
                </a:solidFill>
                <a:effectLst/>
                <a:latin typeface="Times New Roman" panose="02020603050405020304" pitchFamily="18" charset="0"/>
                <a:ea typeface="+mj-ea"/>
                <a:cs typeface="Times New Roman" panose="02020603050405020304" pitchFamily="18" charset="0"/>
              </a:rPr>
              <a:t>It's a simple yet powerful algorithm that works well with high-dimensional data.</a:t>
            </a:r>
          </a:p>
          <a:p>
            <a:pPr>
              <a:lnSpc>
                <a:spcPct val="90000"/>
              </a:lnSpc>
              <a:spcBef>
                <a:spcPts val="1000"/>
              </a:spcBef>
              <a:buClr>
                <a:schemeClr val="bg2">
                  <a:lumMod val="40000"/>
                  <a:lumOff val="60000"/>
                </a:schemeClr>
              </a:buClr>
              <a:buSzPct val="80000"/>
              <a:buFont typeface="Wingdings 3" charset="2"/>
              <a:buChar char=""/>
            </a:pPr>
            <a:endParaRPr lang="en-US" dirty="0">
              <a:solidFill>
                <a:srgbClr val="FFFFFF"/>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04148418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FF53-8742-6FB2-77F1-848D3263AC66}"/>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E728AEC0-C6F7-50E3-8DBF-29E243A0519B}"/>
              </a:ext>
            </a:extLst>
          </p:cNvPr>
          <p:cNvSpPr txBox="1"/>
          <p:nvPr/>
        </p:nvSpPr>
        <p:spPr>
          <a:xfrm>
            <a:off x="1657927" y="3429000"/>
            <a:ext cx="7871855" cy="3693319"/>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conclude that, Random Forest Classifier would be an ideal model for our dataset, since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Logistic Regression is overfitting and does binary classification which is not required for our dataset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 Tree Classifier has an accuracy less than Random Forest Classifier</a:t>
            </a:r>
          </a:p>
          <a:p>
            <a:pPr marL="285750" indent="-285750">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Gaussian Naive Bayes  assumes that the features are independent of each other and normally distributed</a:t>
            </a:r>
            <a:br>
              <a:rPr lang="en-US" dirty="0">
                <a:effectLst/>
                <a:latin typeface="Times New Roman" panose="02020603050405020304" pitchFamily="18" charset="0"/>
                <a:cs typeface="Times New Roman" panose="02020603050405020304" pitchFamily="18" charset="0"/>
              </a:rPr>
            </a:br>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summary, we used four different machine learning models to predict the geographic area of the crime. </a:t>
            </a:r>
            <a:endParaRPr lang="en-US"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B080147-A326-A2B8-30EA-8853D0D96EB5}"/>
              </a:ext>
            </a:extLst>
          </p:cNvPr>
          <p:cNvGraphicFramePr>
            <a:graphicFrameLocks noGrp="1"/>
          </p:cNvGraphicFramePr>
          <p:nvPr>
            <p:extLst>
              <p:ext uri="{D42A27DB-BD31-4B8C-83A1-F6EECF244321}">
                <p14:modId xmlns:p14="http://schemas.microsoft.com/office/powerpoint/2010/main" val="4138102550"/>
              </p:ext>
            </p:extLst>
          </p:nvPr>
        </p:nvGraphicFramePr>
        <p:xfrm>
          <a:off x="1657927" y="1600200"/>
          <a:ext cx="7073152" cy="1828800"/>
        </p:xfrm>
        <a:graphic>
          <a:graphicData uri="http://schemas.openxmlformats.org/drawingml/2006/table">
            <a:tbl>
              <a:tblPr/>
              <a:tblGrid>
                <a:gridCol w="3536576">
                  <a:extLst>
                    <a:ext uri="{9D8B030D-6E8A-4147-A177-3AD203B41FA5}">
                      <a16:colId xmlns:a16="http://schemas.microsoft.com/office/drawing/2014/main" val="979509678"/>
                    </a:ext>
                  </a:extLst>
                </a:gridCol>
                <a:gridCol w="3536576">
                  <a:extLst>
                    <a:ext uri="{9D8B030D-6E8A-4147-A177-3AD203B41FA5}">
                      <a16:colId xmlns:a16="http://schemas.microsoft.com/office/drawing/2014/main" val="3321239320"/>
                    </a:ext>
                  </a:extLst>
                </a:gridCol>
              </a:tblGrid>
              <a:tr h="0">
                <a:tc>
                  <a:txBody>
                    <a:bodyPr/>
                    <a:lstStyle/>
                    <a:p>
                      <a:pPr fontAlgn="b"/>
                      <a:r>
                        <a:rPr lang="en-US" b="1" dirty="0">
                          <a:effectLst/>
                          <a:latin typeface="Times New Roman" panose="02020603050405020304" pitchFamily="18" charset="0"/>
                          <a:cs typeface="Times New Roman" panose="02020603050405020304" pitchFamily="18" charset="0"/>
                        </a:rPr>
                        <a:t>Model</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b="1">
                          <a:effectLst/>
                          <a:latin typeface="Times New Roman" panose="02020603050405020304" pitchFamily="18" charset="0"/>
                          <a:cs typeface="Times New Roman" panose="02020603050405020304" pitchFamily="18" charset="0"/>
                        </a:rPr>
                        <a:t>Accuracy</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738887278"/>
                  </a:ext>
                </a:extLst>
              </a:tr>
              <a:tr h="0">
                <a:tc>
                  <a:txBody>
                    <a:bodyPr/>
                    <a:lstStyle/>
                    <a:p>
                      <a:pPr fontAlgn="base"/>
                      <a:r>
                        <a:rPr lang="en-US" dirty="0">
                          <a:effectLst/>
                          <a:latin typeface="Times New Roman" panose="02020603050405020304" pitchFamily="18" charset="0"/>
                          <a:cs typeface="Times New Roman" panose="02020603050405020304" pitchFamily="18" charset="0"/>
                        </a:rPr>
                        <a:t>Logistic Regression</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a:effectLst/>
                          <a:latin typeface="Times New Roman" panose="02020603050405020304" pitchFamily="18" charset="0"/>
                          <a:cs typeface="Times New Roman" panose="02020603050405020304" pitchFamily="18" charset="0"/>
                        </a:rPr>
                        <a:t>97.2%</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920432515"/>
                  </a:ext>
                </a:extLst>
              </a:tr>
              <a:tr h="0">
                <a:tc>
                  <a:txBody>
                    <a:bodyPr/>
                    <a:lstStyle/>
                    <a:p>
                      <a:pPr fontAlgn="base"/>
                      <a:r>
                        <a:rPr lang="en-US">
                          <a:effectLst/>
                          <a:latin typeface="Times New Roman" panose="02020603050405020304" pitchFamily="18" charset="0"/>
                          <a:cs typeface="Times New Roman" panose="02020603050405020304" pitchFamily="18" charset="0"/>
                        </a:rPr>
                        <a:t>Decision Tree Classifier</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a:effectLst/>
                          <a:latin typeface="Times New Roman" panose="02020603050405020304" pitchFamily="18" charset="0"/>
                          <a:cs typeface="Times New Roman" panose="02020603050405020304" pitchFamily="18" charset="0"/>
                        </a:rPr>
                        <a:t>75.2%</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700896098"/>
                  </a:ext>
                </a:extLst>
              </a:tr>
              <a:tr h="0">
                <a:tc>
                  <a:txBody>
                    <a:bodyPr/>
                    <a:lstStyle/>
                    <a:p>
                      <a:pPr fontAlgn="base"/>
                      <a:r>
                        <a:rPr lang="en-US">
                          <a:effectLst/>
                          <a:latin typeface="Times New Roman" panose="02020603050405020304" pitchFamily="18" charset="0"/>
                          <a:cs typeface="Times New Roman" panose="02020603050405020304" pitchFamily="18" charset="0"/>
                        </a:rPr>
                        <a:t>Random Forest Classifier</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a:effectLst/>
                          <a:latin typeface="Times New Roman" panose="02020603050405020304" pitchFamily="18" charset="0"/>
                          <a:cs typeface="Times New Roman" panose="02020603050405020304" pitchFamily="18" charset="0"/>
                        </a:rPr>
                        <a:t>84.7%</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768124667"/>
                  </a:ext>
                </a:extLst>
              </a:tr>
              <a:tr h="0">
                <a:tc>
                  <a:txBody>
                    <a:bodyPr/>
                    <a:lstStyle/>
                    <a:p>
                      <a:pPr fontAlgn="base"/>
                      <a:r>
                        <a:rPr lang="en-US" dirty="0">
                          <a:effectLst/>
                          <a:latin typeface="Times New Roman" panose="02020603050405020304" pitchFamily="18" charset="0"/>
                          <a:cs typeface="Times New Roman" panose="02020603050405020304" pitchFamily="18" charset="0"/>
                        </a:rPr>
                        <a:t>Gaussian Naive Bayes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dirty="0">
                          <a:effectLst/>
                          <a:latin typeface="Times New Roman" panose="02020603050405020304" pitchFamily="18" charset="0"/>
                          <a:cs typeface="Times New Roman" panose="02020603050405020304" pitchFamily="18" charset="0"/>
                        </a:rPr>
                        <a:t>86.0%</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588797979"/>
                  </a:ext>
                </a:extLst>
              </a:tr>
            </a:tbl>
          </a:graphicData>
        </a:graphic>
      </p:graphicFrame>
    </p:spTree>
    <p:extLst>
      <p:ext uri="{BB962C8B-B14F-4D97-AF65-F5344CB8AC3E}">
        <p14:creationId xmlns:p14="http://schemas.microsoft.com/office/powerpoint/2010/main" val="2864924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C009-E3B9-093A-0324-491B327F2522}"/>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91B67A2F-6022-4699-D968-A2DA2A2A1543}"/>
              </a:ext>
            </a:extLst>
          </p:cNvPr>
          <p:cNvSpPr txBox="1"/>
          <p:nvPr/>
        </p:nvSpPr>
        <p:spPr>
          <a:xfrm>
            <a:off x="646110" y="1669654"/>
            <a:ext cx="9778049" cy="3134704"/>
          </a:xfrm>
          <a:prstGeom prst="rect">
            <a:avLst/>
          </a:prstGeom>
          <a:noFill/>
        </p:spPr>
        <p:txBody>
          <a:bodyPr wrap="square">
            <a:spAutoFit/>
          </a:bodyPr>
          <a:lstStyle/>
          <a:p>
            <a:pPr marL="285750" marR="0" indent="-285750">
              <a:lnSpc>
                <a:spcPct val="115000"/>
              </a:lnSpc>
              <a:spcBef>
                <a:spcPts val="1500"/>
              </a:spcBef>
              <a:spcAft>
                <a:spcPts val="0"/>
              </a:spcAft>
              <a:buClr>
                <a:schemeClr val="tx1"/>
              </a:buClr>
              <a:buFont typeface="Arial" panose="020B0604020202020204" pitchFamily="34" charset="0"/>
              <a:buChar char="•"/>
            </a:pPr>
            <a:r>
              <a:rPr lang="en-US" sz="1800" u="sng" dirty="0">
                <a:effectLst/>
                <a:latin typeface="Times New Roman" panose="02020603050405020304" pitchFamily="18" charset="0"/>
                <a:ea typeface="Roboto" panose="02000000000000000000" pitchFamily="2"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https://www.kaggle.com/datasets/chaitanyakck/crime-data-from-2020-to-present?resource=download</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indent="-285750">
              <a:lnSpc>
                <a:spcPct val="115000"/>
              </a:lnSpc>
              <a:spcBef>
                <a:spcPts val="1500"/>
              </a:spcBef>
              <a:spcAft>
                <a:spcPts val="0"/>
              </a:spcAft>
              <a:buClr>
                <a:schemeClr val="tx1"/>
              </a:buClr>
              <a:buFont typeface="Arial" panose="020B0604020202020204" pitchFamily="34" charset="0"/>
              <a:buChar char="•"/>
            </a:pPr>
            <a:r>
              <a:rPr lang="en-US" sz="1800" u="sng" dirty="0">
                <a:effectLst/>
                <a:latin typeface="Times New Roman" panose="02020603050405020304" pitchFamily="18" charset="0"/>
                <a:ea typeface="Roboto" panose="02000000000000000000"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https://data.lacity.org/d/63jg-8b9z/visualization</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indent="-285750">
              <a:lnSpc>
                <a:spcPct val="115000"/>
              </a:lnSpc>
              <a:spcBef>
                <a:spcPts val="1500"/>
              </a:spcBef>
              <a:spcAft>
                <a:spcPts val="0"/>
              </a:spcAft>
              <a:buClr>
                <a:schemeClr val="tx1"/>
              </a:buClr>
              <a:buFont typeface="Arial" panose="020B0604020202020204" pitchFamily="34" charset="0"/>
              <a:buChar char="•"/>
            </a:pPr>
            <a:r>
              <a:rPr lang="en-US" sz="1800" u="sng" dirty="0">
                <a:effectLst/>
                <a:latin typeface="Times New Roman" panose="02020603050405020304" pitchFamily="18" charset="0"/>
                <a:ea typeface="Roboto" panose="02000000000000000000"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https://github.com/SlicerBX/crime-data-analysis-and-prediction-in-LA/blob/main/Crime_Prediction_and_Classification_in_LA_Master.ipynb</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indent="-285750">
              <a:lnSpc>
                <a:spcPct val="115000"/>
              </a:lnSpc>
              <a:spcBef>
                <a:spcPts val="1500"/>
              </a:spcBef>
              <a:spcAft>
                <a:spcPts val="0"/>
              </a:spcAft>
              <a:buClr>
                <a:schemeClr val="tx1"/>
              </a:buClr>
              <a:buFont typeface="Arial" panose="020B0604020202020204" pitchFamily="34" charset="0"/>
              <a:buChar char="•"/>
            </a:pPr>
            <a:r>
              <a:rPr lang="en-US" sz="1800" u="sng" dirty="0">
                <a:effectLst/>
                <a:latin typeface="Times New Roman" panose="02020603050405020304" pitchFamily="18" charset="0"/>
                <a:ea typeface="Roboto" panose="02000000000000000000"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https://stackoverflow.com/questions/48085110/no-module-named-folium-plugins-python-3-6</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indent="-285750">
              <a:lnSpc>
                <a:spcPct val="115000"/>
              </a:lnSpc>
              <a:spcBef>
                <a:spcPts val="0"/>
              </a:spcBef>
              <a:spcAft>
                <a:spcPts val="0"/>
              </a:spcAft>
              <a:buClr>
                <a:schemeClr val="tx1"/>
              </a:buClr>
              <a:buFont typeface="Arial" panose="020B0604020202020204" pitchFamily="34" charset="0"/>
              <a:buChar char="•"/>
            </a:pPr>
            <a:r>
              <a:rPr lang="en-US" sz="1800" dirty="0">
                <a:effectLst/>
                <a:latin typeface="Times New Roman" panose="02020603050405020304" pitchFamily="18" charset="0"/>
                <a:ea typeface="Roboto" panose="02000000000000000000" pitchFamily="2" charset="0"/>
                <a:cs typeface="Times New Roman" panose="02020603050405020304" pitchFamily="18" charset="0"/>
              </a:rPr>
              <a:t> </a:t>
            </a:r>
            <a:endParaRPr lang="en-US"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buClr>
                <a:schemeClr val="tx1"/>
              </a:buClr>
              <a:buFont typeface="Arial" panose="020B0604020202020204" pitchFamily="34" charset="0"/>
              <a:buChar char="•"/>
            </a:pPr>
            <a:r>
              <a:rPr lang="en-US" sz="1800" u="sng" dirty="0">
                <a:effectLst/>
                <a:latin typeface="Times New Roman" panose="02020603050405020304" pitchFamily="18" charset="0"/>
                <a:ea typeface="Roboto" panose="02000000000000000000" pitchFamily="2"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https://www.researchgate.net/publication/224346385_Forecasting_crime_using_the_ARIMA_model</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164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A3A2-764E-4A7F-7E66-93CA7636D17A}"/>
              </a:ext>
            </a:extLst>
          </p:cNvPr>
          <p:cNvSpPr>
            <a:spLocks noGrp="1"/>
          </p:cNvSpPr>
          <p:nvPr>
            <p:ph type="title"/>
          </p:nvPr>
        </p:nvSpPr>
        <p:spPr>
          <a:xfrm>
            <a:off x="1474449" y="2728735"/>
            <a:ext cx="9404723" cy="1400530"/>
          </a:xfrm>
        </p:spPr>
        <p:txBody>
          <a:bodyPr/>
          <a:lstStyle/>
          <a:p>
            <a:pPr algn="ctr"/>
            <a:r>
              <a:rPr lang="en-US" sz="5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4317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79E3BD5-8BE6-59DF-9C46-F7F2740BD51F}"/>
              </a:ext>
            </a:extLst>
          </p:cNvPr>
          <p:cNvSpPr>
            <a:spLocks noGrp="1"/>
          </p:cNvSpPr>
          <p:nvPr>
            <p:ph type="title"/>
          </p:nvPr>
        </p:nvSpPr>
        <p:spPr>
          <a:xfrm>
            <a:off x="4706649" y="629266"/>
            <a:ext cx="5343203" cy="1641986"/>
          </a:xfrm>
        </p:spPr>
        <p:txBody>
          <a:bodyPr vert="horz" lIns="91440" tIns="45720" rIns="91440" bIns="45720" rtlCol="0" anchor="t">
            <a:normAutofit/>
          </a:bodyPr>
          <a:lstStyle/>
          <a:p>
            <a:r>
              <a:rPr lang="en-US" sz="4400" b="1" dirty="0">
                <a:latin typeface="Times New Roman" panose="02020603050405020304" pitchFamily="18" charset="0"/>
                <a:cs typeface="Times New Roman" panose="02020603050405020304" pitchFamily="18" charset="0"/>
              </a:rPr>
              <a:t>Methodology</a:t>
            </a:r>
            <a:br>
              <a:rPr lang="en-US" dirty="0"/>
            </a:br>
            <a:endParaRPr lang="en-US" dirty="0"/>
          </a:p>
        </p:txBody>
      </p:sp>
      <p:pic>
        <p:nvPicPr>
          <p:cNvPr id="7" name="Picture 5" descr="A close-up of a green eye&#10;&#10;Description automatically generated with low confidence">
            <a:extLst>
              <a:ext uri="{FF2B5EF4-FFF2-40B4-BE49-F238E27FC236}">
                <a16:creationId xmlns:a16="http://schemas.microsoft.com/office/drawing/2014/main" id="{4C552293-4225-651E-11F3-B7F970FF60A7}"/>
              </a:ext>
            </a:extLst>
          </p:cNvPr>
          <p:cNvPicPr>
            <a:picLocks noChangeAspect="1"/>
          </p:cNvPicPr>
          <p:nvPr/>
        </p:nvPicPr>
        <p:blipFill rotWithShape="1">
          <a:blip r:embed="rId7"/>
          <a:srcRect l="39621" r="20872" b="-1"/>
          <a:stretch/>
        </p:blipFill>
        <p:spPr>
          <a:xfrm>
            <a:off x="-1" y="10"/>
            <a:ext cx="4058949" cy="6857990"/>
          </a:xfrm>
          <a:prstGeom prst="rect">
            <a:avLst/>
          </a:prstGeom>
        </p:spPr>
      </p:pic>
      <p:sp>
        <p:nvSpPr>
          <p:cNvPr id="4" name="TextBox 3">
            <a:extLst>
              <a:ext uri="{FF2B5EF4-FFF2-40B4-BE49-F238E27FC236}">
                <a16:creationId xmlns:a16="http://schemas.microsoft.com/office/drawing/2014/main" id="{EB10289E-6C89-25AB-0D07-3BD2321A6FA9}"/>
              </a:ext>
            </a:extLst>
          </p:cNvPr>
          <p:cNvSpPr txBox="1"/>
          <p:nvPr/>
        </p:nvSpPr>
        <p:spPr>
          <a:xfrm>
            <a:off x="4706649" y="2438400"/>
            <a:ext cx="5343203" cy="3809999"/>
          </a:xfrm>
          <a:prstGeom prst="rect">
            <a:avLst/>
          </a:prstGeom>
        </p:spPr>
        <p:txBody>
          <a:bodyPr vert="horz" lIns="91440" tIns="45720" rIns="91440" bIns="45720" rtlCol="0">
            <a:normAutofit/>
          </a:bodyPr>
          <a:lstStyle/>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Data Acquisition </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Data Cleaning and Pre-processing</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Exploratory Data Analysis</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Time Series Analysis</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Feature Engineering</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Model Selection</a:t>
            </a:r>
          </a:p>
          <a:p>
            <a:pPr marL="285750" indent="-285750">
              <a:spcBef>
                <a:spcPts val="1000"/>
              </a:spcBef>
              <a:buClr>
                <a:schemeClr val="bg2">
                  <a:lumMod val="40000"/>
                  <a:lumOff val="60000"/>
                </a:schemeClr>
              </a:buClr>
              <a:buSzPct val="80000"/>
              <a:buFont typeface="Wingdings 3" charset="2"/>
              <a:buChar char=""/>
            </a:pPr>
            <a:r>
              <a:rPr lang="en-US" dirty="0">
                <a:latin typeface="Times New Roman" panose="02020603050405020304" pitchFamily="18" charset="0"/>
                <a:ea typeface="+mj-ea"/>
                <a:cs typeface="Times New Roman" panose="02020603050405020304" pitchFamily="18" charset="0"/>
              </a:rPr>
              <a:t>Conclusion</a:t>
            </a:r>
          </a:p>
          <a:p>
            <a:pPr>
              <a:spcBef>
                <a:spcPts val="1000"/>
              </a:spcBef>
              <a:buClr>
                <a:schemeClr val="bg2">
                  <a:lumMod val="40000"/>
                  <a:lumOff val="60000"/>
                </a:schemeClr>
              </a:buClr>
              <a:buSzPct val="80000"/>
              <a:buFont typeface="Wingdings 3" charset="2"/>
              <a:buChar char=""/>
            </a:pPr>
            <a:endParaRPr 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30893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990F-6573-C9DE-3CFB-AD3D1964C625}"/>
              </a:ext>
            </a:extLst>
          </p:cNvPr>
          <p:cNvSpPr>
            <a:spLocks noGrp="1"/>
          </p:cNvSpPr>
          <p:nvPr>
            <p:ph type="title"/>
          </p:nvPr>
        </p:nvSpPr>
        <p:spPr>
          <a:xfrm>
            <a:off x="1393637" y="438204"/>
            <a:ext cx="9404723" cy="1400530"/>
          </a:xfrm>
        </p:spPr>
        <p:txBody>
          <a:bodyPr/>
          <a:lstStyle/>
          <a:p>
            <a:pPr algn="ctr"/>
            <a:r>
              <a:rPr lang="en-US" sz="4400" b="1" dirty="0">
                <a:latin typeface="Times New Roman" panose="02020603050405020304" pitchFamily="18" charset="0"/>
                <a:cs typeface="Times New Roman" panose="02020603050405020304" pitchFamily="18" charset="0"/>
              </a:rPr>
              <a:t>Dataset</a:t>
            </a:r>
          </a:p>
        </p:txBody>
      </p:sp>
      <p:pic>
        <p:nvPicPr>
          <p:cNvPr id="4" name="Picture 3" descr="Graphical user interface, application, website&#10;&#10;Description automatically generated">
            <a:extLst>
              <a:ext uri="{FF2B5EF4-FFF2-40B4-BE49-F238E27FC236}">
                <a16:creationId xmlns:a16="http://schemas.microsoft.com/office/drawing/2014/main" id="{AFF12FC6-6E09-06D2-BE12-ADB0D493217F}"/>
              </a:ext>
            </a:extLst>
          </p:cNvPr>
          <p:cNvPicPr>
            <a:picLocks noChangeAspect="1"/>
          </p:cNvPicPr>
          <p:nvPr/>
        </p:nvPicPr>
        <p:blipFill rotWithShape="1">
          <a:blip r:embed="rId2">
            <a:extLst>
              <a:ext uri="{28A0092B-C50C-407E-A947-70E740481C1C}">
                <a14:useLocalDpi xmlns:a14="http://schemas.microsoft.com/office/drawing/2010/main" val="0"/>
              </a:ext>
            </a:extLst>
          </a:blip>
          <a:srcRect l="20529" t="42741" r="21477" b="22934"/>
          <a:stretch/>
        </p:blipFill>
        <p:spPr>
          <a:xfrm>
            <a:off x="2567869" y="2378049"/>
            <a:ext cx="7056257" cy="2610309"/>
          </a:xfrm>
          <a:prstGeom prst="rect">
            <a:avLst/>
          </a:prstGeom>
        </p:spPr>
      </p:pic>
      <p:sp>
        <p:nvSpPr>
          <p:cNvPr id="6" name="TextBox 5">
            <a:extLst>
              <a:ext uri="{FF2B5EF4-FFF2-40B4-BE49-F238E27FC236}">
                <a16:creationId xmlns:a16="http://schemas.microsoft.com/office/drawing/2014/main" id="{FA40A96F-74F8-8BD1-6524-0CF14ECF0CDD}"/>
              </a:ext>
            </a:extLst>
          </p:cNvPr>
          <p:cNvSpPr txBox="1"/>
          <p:nvPr/>
        </p:nvSpPr>
        <p:spPr>
          <a:xfrm>
            <a:off x="1617847" y="1654068"/>
            <a:ext cx="895629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Data was divided into two csv files: From 2010 – 2019 and then from 2020 – present </a:t>
            </a:r>
          </a:p>
        </p:txBody>
      </p:sp>
      <p:pic>
        <p:nvPicPr>
          <p:cNvPr id="8" name="Picture 7" descr="Graphical user interface, text&#10;&#10;Description automatically generated">
            <a:extLst>
              <a:ext uri="{FF2B5EF4-FFF2-40B4-BE49-F238E27FC236}">
                <a16:creationId xmlns:a16="http://schemas.microsoft.com/office/drawing/2014/main" id="{AB333640-22D2-A6E1-E0D0-A5D8E7AA510D}"/>
              </a:ext>
            </a:extLst>
          </p:cNvPr>
          <p:cNvPicPr>
            <a:picLocks noChangeAspect="1"/>
          </p:cNvPicPr>
          <p:nvPr/>
        </p:nvPicPr>
        <p:blipFill rotWithShape="1">
          <a:blip r:embed="rId3">
            <a:extLst>
              <a:ext uri="{28A0092B-C50C-407E-A947-70E740481C1C}">
                <a14:useLocalDpi xmlns:a14="http://schemas.microsoft.com/office/drawing/2010/main" val="0"/>
              </a:ext>
            </a:extLst>
          </a:blip>
          <a:srcRect l="19421" t="81271" r="34081" b="8272"/>
          <a:stretch/>
        </p:blipFill>
        <p:spPr>
          <a:xfrm>
            <a:off x="2567868" y="5312229"/>
            <a:ext cx="7056257" cy="1107566"/>
          </a:xfrm>
          <a:prstGeom prst="rect">
            <a:avLst/>
          </a:prstGeom>
        </p:spPr>
      </p:pic>
    </p:spTree>
    <p:extLst>
      <p:ext uri="{BB962C8B-B14F-4D97-AF65-F5344CB8AC3E}">
        <p14:creationId xmlns:p14="http://schemas.microsoft.com/office/powerpoint/2010/main" val="261420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B09D-1906-24DB-4CCA-AF8901C9F8DF}"/>
              </a:ext>
            </a:extLst>
          </p:cNvPr>
          <p:cNvSpPr>
            <a:spLocks noGrp="1"/>
          </p:cNvSpPr>
          <p:nvPr>
            <p:ph type="title"/>
          </p:nvPr>
        </p:nvSpPr>
        <p:spPr>
          <a:xfrm>
            <a:off x="1393638" y="438204"/>
            <a:ext cx="9404723" cy="1400530"/>
          </a:xfrm>
        </p:spPr>
        <p:txBody>
          <a:bodyPr/>
          <a:lstStyle/>
          <a:p>
            <a:pPr algn="ctr"/>
            <a:r>
              <a:rPr lang="en-US" sz="4400" b="1" dirty="0">
                <a:latin typeface="Times New Roman" panose="02020603050405020304" pitchFamily="18" charset="0"/>
                <a:cs typeface="Times New Roman" panose="02020603050405020304" pitchFamily="18" charset="0"/>
              </a:rPr>
              <a:t>Data Cleaning </a:t>
            </a:r>
          </a:p>
        </p:txBody>
      </p:sp>
      <p:pic>
        <p:nvPicPr>
          <p:cNvPr id="5" name="Picture 4" descr="Graphical user interface, text, application&#10;&#10;Description automatically generated">
            <a:extLst>
              <a:ext uri="{FF2B5EF4-FFF2-40B4-BE49-F238E27FC236}">
                <a16:creationId xmlns:a16="http://schemas.microsoft.com/office/drawing/2014/main" id="{A912DEC9-A1BD-3715-75F7-3D5E431CAAB8}"/>
              </a:ext>
            </a:extLst>
          </p:cNvPr>
          <p:cNvPicPr>
            <a:picLocks noChangeAspect="1"/>
          </p:cNvPicPr>
          <p:nvPr/>
        </p:nvPicPr>
        <p:blipFill rotWithShape="1">
          <a:blip r:embed="rId2">
            <a:extLst>
              <a:ext uri="{28A0092B-C50C-407E-A947-70E740481C1C}">
                <a14:useLocalDpi xmlns:a14="http://schemas.microsoft.com/office/drawing/2010/main" val="0"/>
              </a:ext>
            </a:extLst>
          </a:blip>
          <a:srcRect l="19706" t="25100" r="59640" b="9802"/>
          <a:stretch/>
        </p:blipFill>
        <p:spPr>
          <a:xfrm>
            <a:off x="646112" y="811846"/>
            <a:ext cx="2667243" cy="525412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71387E0-6E1F-8EC3-B026-7213D3C5E1E8}"/>
              </a:ext>
            </a:extLst>
          </p:cNvPr>
          <p:cNvPicPr>
            <a:picLocks noChangeAspect="1"/>
          </p:cNvPicPr>
          <p:nvPr/>
        </p:nvPicPr>
        <p:blipFill rotWithShape="1">
          <a:blip r:embed="rId3">
            <a:extLst>
              <a:ext uri="{28A0092B-C50C-407E-A947-70E740481C1C}">
                <a14:useLocalDpi xmlns:a14="http://schemas.microsoft.com/office/drawing/2010/main" val="0"/>
              </a:ext>
            </a:extLst>
          </a:blip>
          <a:srcRect l="19706" t="29544" r="11764" b="26535"/>
          <a:stretch/>
        </p:blipFill>
        <p:spPr>
          <a:xfrm>
            <a:off x="3673240" y="2762571"/>
            <a:ext cx="8246781" cy="3303398"/>
          </a:xfrm>
          <a:prstGeom prst="rect">
            <a:avLst/>
          </a:prstGeom>
        </p:spPr>
      </p:pic>
      <p:sp>
        <p:nvSpPr>
          <p:cNvPr id="3" name="TextBox 2">
            <a:extLst>
              <a:ext uri="{FF2B5EF4-FFF2-40B4-BE49-F238E27FC236}">
                <a16:creationId xmlns:a16="http://schemas.microsoft.com/office/drawing/2014/main" id="{2CBD9FD5-A37D-0BDE-ECFD-426F152F4C2E}"/>
              </a:ext>
            </a:extLst>
          </p:cNvPr>
          <p:cNvSpPr txBox="1"/>
          <p:nvPr/>
        </p:nvSpPr>
        <p:spPr>
          <a:xfrm>
            <a:off x="3563255" y="2267773"/>
            <a:ext cx="74530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Created similar dictionaries for Weapons, Crime codes, Status &amp; </a:t>
            </a:r>
            <a:r>
              <a:rPr lang="en-US" dirty="0" err="1">
                <a:latin typeface="Times New Roman" panose="02020603050405020304" pitchFamily="18" charset="0"/>
                <a:cs typeface="Times New Roman" panose="02020603050405020304" pitchFamily="18" charset="0"/>
              </a:rPr>
              <a:t>Premis</a:t>
            </a:r>
            <a:r>
              <a:rPr lang="en-US" dirty="0">
                <a:latin typeface="Times New Roman" panose="02020603050405020304" pitchFamily="18" charset="0"/>
                <a:cs typeface="Times New Roman" panose="02020603050405020304" pitchFamily="18" charset="0"/>
              </a:rPr>
              <a:t> code:</a:t>
            </a:r>
          </a:p>
        </p:txBody>
      </p:sp>
    </p:spTree>
    <p:extLst>
      <p:ext uri="{BB962C8B-B14F-4D97-AF65-F5344CB8AC3E}">
        <p14:creationId xmlns:p14="http://schemas.microsoft.com/office/powerpoint/2010/main" val="112959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2F957C6-2B43-085C-C4DE-9993D5C2F199}"/>
              </a:ext>
            </a:extLst>
          </p:cNvPr>
          <p:cNvPicPr>
            <a:picLocks noChangeAspect="1"/>
          </p:cNvPicPr>
          <p:nvPr/>
        </p:nvPicPr>
        <p:blipFill rotWithShape="1">
          <a:blip r:embed="rId2">
            <a:extLst>
              <a:ext uri="{28A0092B-C50C-407E-A947-70E740481C1C}">
                <a14:useLocalDpi xmlns:a14="http://schemas.microsoft.com/office/drawing/2010/main" val="0"/>
              </a:ext>
            </a:extLst>
          </a:blip>
          <a:srcRect l="19706" t="22708" r="11671" b="36657"/>
          <a:stretch/>
        </p:blipFill>
        <p:spPr>
          <a:xfrm>
            <a:off x="675095" y="1280886"/>
            <a:ext cx="7537072" cy="278939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2424509E-989B-7D52-778B-D1A75FD97F14}"/>
              </a:ext>
            </a:extLst>
          </p:cNvPr>
          <p:cNvPicPr>
            <a:picLocks noChangeAspect="1"/>
          </p:cNvPicPr>
          <p:nvPr/>
        </p:nvPicPr>
        <p:blipFill rotWithShape="1">
          <a:blip r:embed="rId3">
            <a:extLst>
              <a:ext uri="{28A0092B-C50C-407E-A947-70E740481C1C}">
                <a14:useLocalDpi xmlns:a14="http://schemas.microsoft.com/office/drawing/2010/main" val="0"/>
              </a:ext>
            </a:extLst>
          </a:blip>
          <a:srcRect l="19706" t="26405" r="59640" b="11111"/>
          <a:stretch/>
        </p:blipFill>
        <p:spPr>
          <a:xfrm>
            <a:off x="8821270" y="1280886"/>
            <a:ext cx="2753505" cy="5206216"/>
          </a:xfrm>
          <a:prstGeom prst="rect">
            <a:avLst/>
          </a:prstGeom>
        </p:spPr>
      </p:pic>
      <p:sp>
        <p:nvSpPr>
          <p:cNvPr id="8" name="TextBox 7">
            <a:extLst>
              <a:ext uri="{FF2B5EF4-FFF2-40B4-BE49-F238E27FC236}">
                <a16:creationId xmlns:a16="http://schemas.microsoft.com/office/drawing/2014/main" id="{E63C93AF-B0D6-25DC-AFE2-A175AFAE5CD8}"/>
              </a:ext>
            </a:extLst>
          </p:cNvPr>
          <p:cNvSpPr txBox="1"/>
          <p:nvPr/>
        </p:nvSpPr>
        <p:spPr>
          <a:xfrm>
            <a:off x="617224" y="911554"/>
            <a:ext cx="66504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Removing null values in the Victim Descent and Victim Sex columns:</a:t>
            </a:r>
          </a:p>
        </p:txBody>
      </p:sp>
    </p:spTree>
    <p:extLst>
      <p:ext uri="{BB962C8B-B14F-4D97-AF65-F5344CB8AC3E}">
        <p14:creationId xmlns:p14="http://schemas.microsoft.com/office/powerpoint/2010/main" val="382581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9FCC-B2D2-88C8-DB10-7279DEA32482}"/>
              </a:ext>
            </a:extLst>
          </p:cNvPr>
          <p:cNvSpPr>
            <a:spLocks noGrp="1"/>
          </p:cNvSpPr>
          <p:nvPr>
            <p:ph type="title"/>
          </p:nvPr>
        </p:nvSpPr>
        <p:spPr>
          <a:xfrm>
            <a:off x="7871265" y="1226141"/>
            <a:ext cx="4117430" cy="3066507"/>
          </a:xfrm>
        </p:spPr>
        <p:txBody>
          <a:bodyPr vert="horz" lIns="91440" tIns="45720" rIns="91440" bIns="45720" rtlCol="0" anchor="b">
            <a:normAutofit/>
          </a:bodyPr>
          <a:lstStyle/>
          <a:p>
            <a:r>
              <a:rPr lang="en-US" sz="4400" b="1" i="0" kern="1200" dirty="0">
                <a:solidFill>
                  <a:srgbClr val="EBEBEB"/>
                </a:solidFill>
                <a:latin typeface="Times New Roman" panose="02020603050405020304" pitchFamily="18" charset="0"/>
                <a:cs typeface="Times New Roman" panose="02020603050405020304" pitchFamily="18" charset="0"/>
              </a:rPr>
              <a:t>Data </a:t>
            </a:r>
            <a:r>
              <a:rPr lang="en-US" sz="4400" b="1" dirty="0">
                <a:solidFill>
                  <a:srgbClr val="EBEBEB"/>
                </a:solidFill>
                <a:latin typeface="Times New Roman" panose="02020603050405020304" pitchFamily="18" charset="0"/>
                <a:cs typeface="Times New Roman" panose="02020603050405020304" pitchFamily="18" charset="0"/>
              </a:rPr>
              <a:t>P</a:t>
            </a:r>
            <a:r>
              <a:rPr lang="en-US" sz="4400" b="1" i="0" kern="1200" dirty="0">
                <a:solidFill>
                  <a:srgbClr val="EBEBEB"/>
                </a:solidFill>
                <a:latin typeface="Times New Roman" panose="02020603050405020304" pitchFamily="18" charset="0"/>
                <a:cs typeface="Times New Roman" panose="02020603050405020304" pitchFamily="18" charset="0"/>
              </a:rPr>
              <a:t>reprocessing</a:t>
            </a:r>
          </a:p>
        </p:txBody>
      </p:sp>
      <p:pic>
        <p:nvPicPr>
          <p:cNvPr id="4" name="Picture 3" descr="Graphical user interface, text, application&#10;&#10;Description automatically generated">
            <a:extLst>
              <a:ext uri="{FF2B5EF4-FFF2-40B4-BE49-F238E27FC236}">
                <a16:creationId xmlns:a16="http://schemas.microsoft.com/office/drawing/2014/main" id="{3F23E472-44E8-5EDB-791D-1B788FD9498A}"/>
              </a:ext>
            </a:extLst>
          </p:cNvPr>
          <p:cNvPicPr>
            <a:picLocks noChangeAspect="1"/>
          </p:cNvPicPr>
          <p:nvPr/>
        </p:nvPicPr>
        <p:blipFill rotWithShape="1">
          <a:blip r:embed="rId2">
            <a:extLst>
              <a:ext uri="{28A0092B-C50C-407E-A947-70E740481C1C}">
                <a14:useLocalDpi xmlns:a14="http://schemas.microsoft.com/office/drawing/2010/main" val="0"/>
              </a:ext>
            </a:extLst>
          </a:blip>
          <a:srcRect l="19706" t="33463" r="11274" b="9804"/>
          <a:stretch/>
        </p:blipFill>
        <p:spPr>
          <a:xfrm>
            <a:off x="612601" y="627075"/>
            <a:ext cx="6270662" cy="3221472"/>
          </a:xfrm>
          <a:prstGeom prst="rect">
            <a:avLst/>
          </a:prstGeom>
          <a:effectLst/>
        </p:spPr>
      </p:pic>
      <p:pic>
        <p:nvPicPr>
          <p:cNvPr id="6" name="Picture 5" descr="A picture containing text&#10;&#10;Description automatically generated">
            <a:extLst>
              <a:ext uri="{FF2B5EF4-FFF2-40B4-BE49-F238E27FC236}">
                <a16:creationId xmlns:a16="http://schemas.microsoft.com/office/drawing/2014/main" id="{C016856F-BF5F-B25F-9F9B-83443689BDF1}"/>
              </a:ext>
            </a:extLst>
          </p:cNvPr>
          <p:cNvPicPr>
            <a:picLocks noChangeAspect="1"/>
          </p:cNvPicPr>
          <p:nvPr/>
        </p:nvPicPr>
        <p:blipFill rotWithShape="1">
          <a:blip r:embed="rId3">
            <a:extLst>
              <a:ext uri="{28A0092B-C50C-407E-A947-70E740481C1C}">
                <a14:useLocalDpi xmlns:a14="http://schemas.microsoft.com/office/drawing/2010/main" val="0"/>
              </a:ext>
            </a:extLst>
          </a:blip>
          <a:srcRect l="19321" t="42353" r="13987" b="26536"/>
          <a:stretch/>
        </p:blipFill>
        <p:spPr>
          <a:xfrm>
            <a:off x="602429" y="4243011"/>
            <a:ext cx="6201668" cy="1511300"/>
          </a:xfrm>
          <a:prstGeom prst="rect">
            <a:avLst/>
          </a:prstGeom>
        </p:spPr>
      </p:pic>
      <p:sp>
        <p:nvSpPr>
          <p:cNvPr id="11" name="TextBox 10">
            <a:extLst>
              <a:ext uri="{FF2B5EF4-FFF2-40B4-BE49-F238E27FC236}">
                <a16:creationId xmlns:a16="http://schemas.microsoft.com/office/drawing/2014/main" id="{E66F2226-FAD1-CDFC-559F-0DAD57E1FC92}"/>
              </a:ext>
            </a:extLst>
          </p:cNvPr>
          <p:cNvSpPr txBox="1"/>
          <p:nvPr/>
        </p:nvSpPr>
        <p:spPr>
          <a:xfrm>
            <a:off x="516367" y="3893922"/>
            <a:ext cx="396602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Setting the columns to </a:t>
            </a:r>
            <a:r>
              <a:rPr lang="en-US" dirty="0" err="1">
                <a:latin typeface="Times New Roman" panose="02020603050405020304" pitchFamily="18" charset="0"/>
                <a:cs typeface="Times New Roman" panose="02020603050405020304" pitchFamily="18" charset="0"/>
              </a:rPr>
              <a:t>DateTime</a:t>
            </a:r>
            <a:r>
              <a:rPr lang="en-US" dirty="0">
                <a:latin typeface="Times New Roman" panose="02020603050405020304" pitchFamily="18" charset="0"/>
                <a:cs typeface="Times New Roman" panose="02020603050405020304" pitchFamily="18" charset="0"/>
              </a:rPr>
              <a:t> format:</a:t>
            </a:r>
          </a:p>
        </p:txBody>
      </p:sp>
      <p:sp>
        <p:nvSpPr>
          <p:cNvPr id="12" name="TextBox 11">
            <a:extLst>
              <a:ext uri="{FF2B5EF4-FFF2-40B4-BE49-F238E27FC236}">
                <a16:creationId xmlns:a16="http://schemas.microsoft.com/office/drawing/2014/main" id="{058AE513-DC4C-765C-38D2-99FC43755258}"/>
              </a:ext>
            </a:extLst>
          </p:cNvPr>
          <p:cNvSpPr txBox="1"/>
          <p:nvPr/>
        </p:nvSpPr>
        <p:spPr>
          <a:xfrm>
            <a:off x="516367" y="257743"/>
            <a:ext cx="36086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Removing invalid and negative ages:</a:t>
            </a:r>
          </a:p>
        </p:txBody>
      </p:sp>
      <p:pic>
        <p:nvPicPr>
          <p:cNvPr id="3" name="Picture 2" descr="Graphical user interface, text, application, email&#10;&#10;Description automatically generated">
            <a:extLst>
              <a:ext uri="{FF2B5EF4-FFF2-40B4-BE49-F238E27FC236}">
                <a16:creationId xmlns:a16="http://schemas.microsoft.com/office/drawing/2014/main" id="{77459991-211F-76BE-6786-CCB60E3B27C4}"/>
              </a:ext>
            </a:extLst>
          </p:cNvPr>
          <p:cNvPicPr>
            <a:picLocks noChangeAspect="1"/>
          </p:cNvPicPr>
          <p:nvPr/>
        </p:nvPicPr>
        <p:blipFill rotWithShape="1">
          <a:blip r:embed="rId4">
            <a:extLst>
              <a:ext uri="{28A0092B-C50C-407E-A947-70E740481C1C}">
                <a14:useLocalDpi xmlns:a14="http://schemas.microsoft.com/office/drawing/2010/main" val="0"/>
              </a:ext>
            </a:extLst>
          </a:blip>
          <a:srcRect l="19282" t="30849" r="12232" b="62354"/>
          <a:stretch/>
        </p:blipFill>
        <p:spPr>
          <a:xfrm>
            <a:off x="602429" y="6230925"/>
            <a:ext cx="6201668" cy="521016"/>
          </a:xfrm>
          <a:prstGeom prst="rect">
            <a:avLst/>
          </a:prstGeom>
        </p:spPr>
      </p:pic>
      <p:sp>
        <p:nvSpPr>
          <p:cNvPr id="5" name="TextBox 4">
            <a:extLst>
              <a:ext uri="{FF2B5EF4-FFF2-40B4-BE49-F238E27FC236}">
                <a16:creationId xmlns:a16="http://schemas.microsoft.com/office/drawing/2014/main" id="{4FE88DF7-B0FC-51CA-E849-9DB2A52AD876}"/>
              </a:ext>
            </a:extLst>
          </p:cNvPr>
          <p:cNvSpPr txBox="1"/>
          <p:nvPr/>
        </p:nvSpPr>
        <p:spPr>
          <a:xfrm>
            <a:off x="516366" y="5807952"/>
            <a:ext cx="28507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cleaning duplicates: </a:t>
            </a:r>
          </a:p>
        </p:txBody>
      </p:sp>
    </p:spTree>
    <p:extLst>
      <p:ext uri="{BB962C8B-B14F-4D97-AF65-F5344CB8AC3E}">
        <p14:creationId xmlns:p14="http://schemas.microsoft.com/office/powerpoint/2010/main" val="287103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1" name="Picture 10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 name="Oval 10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5" name="Picture 10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7" name="Picture 10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9" name="Rectangle 10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71ED7069-A4B3-5B6A-4229-8E3BA2E96124}"/>
              </a:ext>
            </a:extLst>
          </p:cNvPr>
          <p:cNvSpPr txBox="1"/>
          <p:nvPr/>
        </p:nvSpPr>
        <p:spPr>
          <a:xfrm>
            <a:off x="8210623" y="1141408"/>
            <a:ext cx="3370150" cy="3403380"/>
          </a:xfrm>
          <a:prstGeom prst="rect">
            <a:avLst/>
          </a:prstGeom>
        </p:spPr>
        <p:txBody>
          <a:bodyPr vert="horz" lIns="91440" tIns="45720" rIns="91440" bIns="45720" rtlCol="0" anchor="b">
            <a:normAutofit/>
          </a:bodyPr>
          <a:lstStyle/>
          <a:p>
            <a:pPr>
              <a:spcBef>
                <a:spcPct val="0"/>
              </a:spcBef>
              <a:spcAft>
                <a:spcPts val="600"/>
              </a:spcAft>
            </a:pPr>
            <a:r>
              <a:rPr lang="en-US" sz="4400" b="1" dirty="0">
                <a:solidFill>
                  <a:schemeClr val="tx2"/>
                </a:solidFill>
                <a:latin typeface="Times New Roman" panose="02020603050405020304" pitchFamily="18" charset="0"/>
                <a:ea typeface="+mj-ea"/>
                <a:cs typeface="Times New Roman" panose="02020603050405020304" pitchFamily="18" charset="0"/>
              </a:rPr>
              <a:t>Exploratory</a:t>
            </a:r>
          </a:p>
          <a:p>
            <a:pPr>
              <a:spcBef>
                <a:spcPct val="0"/>
              </a:spcBef>
              <a:spcAft>
                <a:spcPts val="600"/>
              </a:spcAft>
            </a:pPr>
            <a:r>
              <a:rPr lang="en-US" sz="4400" b="1" dirty="0">
                <a:solidFill>
                  <a:schemeClr val="tx2"/>
                </a:solidFill>
                <a:latin typeface="Times New Roman" panose="02020603050405020304" pitchFamily="18" charset="0"/>
                <a:ea typeface="+mj-ea"/>
                <a:cs typeface="Times New Roman" panose="02020603050405020304" pitchFamily="18" charset="0"/>
              </a:rPr>
              <a:t>Data</a:t>
            </a:r>
          </a:p>
          <a:p>
            <a:pPr>
              <a:spcBef>
                <a:spcPct val="0"/>
              </a:spcBef>
              <a:spcAft>
                <a:spcPts val="600"/>
              </a:spcAft>
            </a:pPr>
            <a:r>
              <a:rPr lang="en-US" sz="4400" b="1" dirty="0">
                <a:solidFill>
                  <a:schemeClr val="tx2"/>
                </a:solidFill>
                <a:latin typeface="Times New Roman" panose="02020603050405020304" pitchFamily="18" charset="0"/>
                <a:ea typeface="+mj-ea"/>
                <a:cs typeface="Times New Roman" panose="02020603050405020304" pitchFamily="18" charset="0"/>
              </a:rPr>
              <a:t>Analysis</a:t>
            </a:r>
          </a:p>
        </p:txBody>
      </p:sp>
      <p:sp>
        <p:nvSpPr>
          <p:cNvPr id="111" name="Freeform: Shape 110">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8" name="Picture 7" descr="Chart, bar chart&#10;&#10;Description automatically generated">
            <a:extLst>
              <a:ext uri="{FF2B5EF4-FFF2-40B4-BE49-F238E27FC236}">
                <a16:creationId xmlns:a16="http://schemas.microsoft.com/office/drawing/2014/main" id="{8864E0F2-9293-1D2E-20E3-DB9BA82A7857}"/>
              </a:ext>
            </a:extLst>
          </p:cNvPr>
          <p:cNvPicPr>
            <a:picLocks noChangeAspect="1"/>
          </p:cNvPicPr>
          <p:nvPr/>
        </p:nvPicPr>
        <p:blipFill rotWithShape="1">
          <a:blip r:embed="rId7"/>
          <a:srcRect l="11013"/>
          <a:stretch/>
        </p:blipFill>
        <p:spPr>
          <a:xfrm>
            <a:off x="170341" y="413367"/>
            <a:ext cx="3522521" cy="2256317"/>
          </a:xfrm>
          <a:prstGeom prst="rect">
            <a:avLst/>
          </a:prstGeom>
          <a:effectLst/>
        </p:spPr>
      </p:pic>
      <p:pic>
        <p:nvPicPr>
          <p:cNvPr id="9" name="Picture 8" descr="Chart, line chart&#10;&#10;Description automatically generated">
            <a:extLst>
              <a:ext uri="{FF2B5EF4-FFF2-40B4-BE49-F238E27FC236}">
                <a16:creationId xmlns:a16="http://schemas.microsoft.com/office/drawing/2014/main" id="{6F78E980-F6C9-313B-7E66-7FE7EE7DEF62}"/>
              </a:ext>
            </a:extLst>
          </p:cNvPr>
          <p:cNvPicPr>
            <a:picLocks noChangeAspect="1"/>
          </p:cNvPicPr>
          <p:nvPr/>
        </p:nvPicPr>
        <p:blipFill>
          <a:blip r:embed="rId8"/>
          <a:stretch>
            <a:fillRect/>
          </a:stretch>
        </p:blipFill>
        <p:spPr>
          <a:xfrm>
            <a:off x="3650573" y="390498"/>
            <a:ext cx="3844735" cy="2114603"/>
          </a:xfrm>
          <a:prstGeom prst="rect">
            <a:avLst/>
          </a:prstGeom>
          <a:effectLst/>
        </p:spPr>
      </p:pic>
      <p:sp>
        <p:nvSpPr>
          <p:cNvPr id="113"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D6DFA60B-6EDB-2FA0-33D1-4F5813C5C3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2841" y="3083052"/>
            <a:ext cx="5620042" cy="3076974"/>
          </a:xfrm>
          <a:prstGeom prst="rect">
            <a:avLst/>
          </a:prstGeom>
          <a:effectLst/>
        </p:spPr>
      </p:pic>
    </p:spTree>
    <p:extLst>
      <p:ext uri="{BB962C8B-B14F-4D97-AF65-F5344CB8AC3E}">
        <p14:creationId xmlns:p14="http://schemas.microsoft.com/office/powerpoint/2010/main" val="86416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552CF15B-B62D-425C-826D-EDECC5BA3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3299DF8-AE9C-4FAD-9FFA-8EF6DD8EC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988BDCF-FA66-4854-A037-4AC6C70E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histogram&#10;&#10;Description automatically generated">
            <a:extLst>
              <a:ext uri="{FF2B5EF4-FFF2-40B4-BE49-F238E27FC236}">
                <a16:creationId xmlns:a16="http://schemas.microsoft.com/office/drawing/2014/main" id="{25B4EDFE-B679-0BAB-BC90-276B62EEA5D2}"/>
              </a:ext>
            </a:extLst>
          </p:cNvPr>
          <p:cNvPicPr>
            <a:picLocks noChangeAspect="1"/>
          </p:cNvPicPr>
          <p:nvPr/>
        </p:nvPicPr>
        <p:blipFill>
          <a:blip r:embed="rId3"/>
          <a:stretch>
            <a:fillRect/>
          </a:stretch>
        </p:blipFill>
        <p:spPr>
          <a:xfrm>
            <a:off x="827314" y="1813590"/>
            <a:ext cx="5188251" cy="4150598"/>
          </a:xfrm>
          <a:prstGeom prst="rect">
            <a:avLst/>
          </a:prstGeom>
        </p:spPr>
      </p:pic>
      <p:sp>
        <p:nvSpPr>
          <p:cNvPr id="105" name="Rectangle 104">
            <a:extLst>
              <a:ext uri="{FF2B5EF4-FFF2-40B4-BE49-F238E27FC236}">
                <a16:creationId xmlns:a16="http://schemas.microsoft.com/office/drawing/2014/main" id="{F54F5317-715A-4856-908F-8B232EB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Picture 1" descr="Chart&#10;&#10;Description automatically generated">
            <a:extLst>
              <a:ext uri="{FF2B5EF4-FFF2-40B4-BE49-F238E27FC236}">
                <a16:creationId xmlns:a16="http://schemas.microsoft.com/office/drawing/2014/main" id="{16897F22-AF9D-927B-485D-1796F969F410}"/>
              </a:ext>
            </a:extLst>
          </p:cNvPr>
          <p:cNvPicPr>
            <a:picLocks noChangeAspect="1"/>
          </p:cNvPicPr>
          <p:nvPr/>
        </p:nvPicPr>
        <p:blipFill>
          <a:blip r:embed="rId4"/>
          <a:stretch>
            <a:fillRect/>
          </a:stretch>
        </p:blipFill>
        <p:spPr>
          <a:xfrm>
            <a:off x="6160054" y="1813590"/>
            <a:ext cx="5322932" cy="2847768"/>
          </a:xfrm>
          <a:prstGeom prst="rect">
            <a:avLst/>
          </a:prstGeom>
        </p:spPr>
      </p:pic>
    </p:spTree>
    <p:extLst>
      <p:ext uri="{BB962C8B-B14F-4D97-AF65-F5344CB8AC3E}">
        <p14:creationId xmlns:p14="http://schemas.microsoft.com/office/powerpoint/2010/main" val="2131223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2013</TotalTime>
  <Words>1068</Words>
  <Application>Microsoft Macintosh PowerPoint</Application>
  <PresentationFormat>Widescreen</PresentationFormat>
  <Paragraphs>107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Century Gothic</vt:lpstr>
      <vt:lpstr>Symbol</vt:lpstr>
      <vt:lpstr>Times New Roman</vt:lpstr>
      <vt:lpstr>Wingdings 3</vt:lpstr>
      <vt:lpstr>Ion</vt:lpstr>
      <vt:lpstr>LA Crime Data Analysis  Diya Baldota - 002747966 Veenadharini Shukla - 002704948 </vt:lpstr>
      <vt:lpstr>Background &amp;  Goal</vt:lpstr>
      <vt:lpstr>Methodology </vt:lpstr>
      <vt:lpstr>Dataset</vt:lpstr>
      <vt:lpstr>Data Cleaning </vt:lpstr>
      <vt:lpstr>PowerPoint Presentation</vt:lpstr>
      <vt:lpstr>Data Preprocessing</vt:lpstr>
      <vt:lpstr>PowerPoint Presentation</vt:lpstr>
      <vt:lpstr>PowerPoint Presentation</vt:lpstr>
      <vt:lpstr>PowerPoint Presentation</vt:lpstr>
      <vt:lpstr>PowerPoint Presentation</vt:lpstr>
      <vt:lpstr>Time Series Analysis</vt:lpstr>
      <vt:lpstr>PowerPoint Presentation</vt:lpstr>
      <vt:lpstr>Feature Engineering</vt:lpstr>
      <vt:lpstr>Feature Engineering </vt:lpstr>
      <vt:lpstr>Model  Selection </vt:lpstr>
      <vt:lpstr>Logistic Regression</vt:lpstr>
      <vt:lpstr>Decision Tree</vt:lpstr>
      <vt:lpstr>Random Forest Classifier</vt:lpstr>
      <vt:lpstr>Gaussian Naïve Bayes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 AND PREDICTON</dc:title>
  <dc:creator>Veenadharini Shukla</dc:creator>
  <cp:lastModifiedBy>Diya Manik Baldota</cp:lastModifiedBy>
  <cp:revision>11</cp:revision>
  <dcterms:created xsi:type="dcterms:W3CDTF">2023-04-15T03:39:43Z</dcterms:created>
  <dcterms:modified xsi:type="dcterms:W3CDTF">2023-04-25T17:30:59Z</dcterms:modified>
</cp:coreProperties>
</file>